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sldIdLst>
    <p:sldId id="277" r:id="rId2"/>
    <p:sldId id="256" r:id="rId3"/>
    <p:sldId id="257" r:id="rId4"/>
    <p:sldId id="258" r:id="rId5"/>
    <p:sldId id="259" r:id="rId6"/>
    <p:sldId id="260" r:id="rId7"/>
    <p:sldId id="261" r:id="rId8"/>
    <p:sldId id="262" r:id="rId9"/>
    <p:sldId id="263" r:id="rId10"/>
    <p:sldId id="264" r:id="rId11"/>
    <p:sldId id="265" r:id="rId12"/>
    <p:sldId id="268" r:id="rId13"/>
    <p:sldId id="267" r:id="rId14"/>
    <p:sldId id="269" r:id="rId15"/>
    <p:sldId id="270" r:id="rId16"/>
    <p:sldId id="271" r:id="rId17"/>
    <p:sldId id="272" r:id="rId18"/>
    <p:sldId id="273" r:id="rId19"/>
    <p:sldId id="274" r:id="rId20"/>
    <p:sldId id="276" r:id="rId21"/>
    <p:sldId id="275" r:id="rId22"/>
  </p:sldIdLst>
  <p:sldSz cx="12192000" cy="6858000"/>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mn-ea"/>
        <a:cs typeface="Arial" charset="0"/>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44" autoAdjust="0"/>
    <p:restoredTop sz="94660"/>
  </p:normalViewPr>
  <p:slideViewPr>
    <p:cSldViewPr snapToGrid="0">
      <p:cViewPr varScale="1">
        <p:scale>
          <a:sx n="67" d="100"/>
          <a:sy n="67" d="100"/>
        </p:scale>
        <p:origin x="-108" y="-1110"/>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01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Century Gothic" pitchFamily="34" charset="0"/>
              </a:defRPr>
            </a:lvl1pPr>
          </a:lstStyle>
          <a:p>
            <a:pPr>
              <a:defRPr/>
            </a:pPr>
            <a:endParaRPr lang="el-GR"/>
          </a:p>
        </p:txBody>
      </p:sp>
      <p:sp>
        <p:nvSpPr>
          <p:cNvPr id="4301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Century Gothic" pitchFamily="34" charset="0"/>
              </a:defRPr>
            </a:lvl1pPr>
          </a:lstStyle>
          <a:p>
            <a:pPr>
              <a:defRPr/>
            </a:pPr>
            <a:fld id="{DE7155AE-3B3F-4DD3-B8F9-C22135CD1E27}" type="datetimeFigureOut">
              <a:rPr lang="el-GR"/>
              <a:pPr>
                <a:defRPr/>
              </a:pPr>
              <a:t>28/6/2015</a:t>
            </a:fld>
            <a:endParaRPr lang="el-GR"/>
          </a:p>
        </p:txBody>
      </p:sp>
      <p:sp>
        <p:nvSpPr>
          <p:cNvPr id="19460" name="Rectangle 4"/>
          <p:cNvSpPr>
            <a:spLocks noGrp="1" noRo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p:spPr>
      </p:sp>
      <p:sp>
        <p:nvSpPr>
          <p:cNvPr id="4301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l-GR" noProof="0" smtClean="0"/>
              <a:t>Κάντε κλικ για να επεξεργαστείτε τα στυλ κειμένου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4301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Century Gothic" pitchFamily="34" charset="0"/>
              </a:defRPr>
            </a:lvl1pPr>
          </a:lstStyle>
          <a:p>
            <a:pPr>
              <a:defRPr/>
            </a:pPr>
            <a:endParaRPr lang="el-GR"/>
          </a:p>
        </p:txBody>
      </p:sp>
      <p:sp>
        <p:nvSpPr>
          <p:cNvPr id="4301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Century Gothic" pitchFamily="34" charset="0"/>
              </a:defRPr>
            </a:lvl1pPr>
          </a:lstStyle>
          <a:p>
            <a:pPr>
              <a:defRPr/>
            </a:pPr>
            <a:fld id="{6DA372AA-72EE-4913-8CDC-14F58195A91B}" type="slidenum">
              <a:rPr lang="el-GR"/>
              <a:pPr>
                <a:defRPr/>
              </a:pPr>
              <a:t>‹#›</a:t>
            </a:fld>
            <a:endParaRPr lang="el-G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Rot="1" noChangeArrowheads="1" noTextEdit="1"/>
          </p:cNvSpPr>
          <p:nvPr>
            <p:ph type="sldImg"/>
          </p:nvPr>
        </p:nvSpPr>
        <p:spPr>
          <a:ln/>
        </p:spPr>
      </p:sp>
      <p:sp>
        <p:nvSpPr>
          <p:cNvPr id="21506" name="Rectangle 3"/>
          <p:cNvSpPr>
            <a:spLocks noGrp="1" noChangeArrowheads="1"/>
          </p:cNvSpPr>
          <p:nvPr>
            <p:ph type="body" idx="1"/>
          </p:nvPr>
        </p:nvSpPr>
        <p:spPr>
          <a:noFill/>
          <a:ln/>
        </p:spPr>
        <p:txBody>
          <a:bodyPr/>
          <a:lstStyle/>
          <a:p>
            <a:pPr eaLnBrk="1" hangingPunct="1"/>
            <a:endParaRPr lang="el-GR"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Rot="1" noChangeArrowheads="1" noTextEdit="1"/>
          </p:cNvSpPr>
          <p:nvPr>
            <p:ph type="sldImg"/>
          </p:nvPr>
        </p:nvSpPr>
        <p:spPr>
          <a:ln/>
        </p:spPr>
      </p:sp>
      <p:sp>
        <p:nvSpPr>
          <p:cNvPr id="39938" name="Rectangle 3"/>
          <p:cNvSpPr>
            <a:spLocks noGrp="1" noChangeArrowheads="1"/>
          </p:cNvSpPr>
          <p:nvPr>
            <p:ph type="body" idx="1"/>
          </p:nvPr>
        </p:nvSpPr>
        <p:spPr>
          <a:noFill/>
          <a:ln/>
        </p:spPr>
        <p:txBody>
          <a:bodyPr/>
          <a:lstStyle/>
          <a:p>
            <a:pPr eaLnBrk="1" hangingPunct="1"/>
            <a:endParaRPr lang="el-GR"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Rot="1" noChangeArrowheads="1" noTextEdit="1"/>
          </p:cNvSpPr>
          <p:nvPr>
            <p:ph type="sldImg"/>
          </p:nvPr>
        </p:nvSpPr>
        <p:spPr>
          <a:ln/>
        </p:spPr>
      </p:sp>
      <p:sp>
        <p:nvSpPr>
          <p:cNvPr id="41986" name="Rectangle 3"/>
          <p:cNvSpPr>
            <a:spLocks noGrp="1" noChangeArrowheads="1"/>
          </p:cNvSpPr>
          <p:nvPr>
            <p:ph type="body" idx="1"/>
          </p:nvPr>
        </p:nvSpPr>
        <p:spPr>
          <a:noFill/>
          <a:ln/>
        </p:spPr>
        <p:txBody>
          <a:bodyPr/>
          <a:lstStyle/>
          <a:p>
            <a:pPr eaLnBrk="1" hangingPunct="1"/>
            <a:endParaRPr lang="el-GR"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noRot="1" noChangeArrowheads="1" noTextEdit="1"/>
          </p:cNvSpPr>
          <p:nvPr>
            <p:ph type="sldImg"/>
          </p:nvPr>
        </p:nvSpPr>
        <p:spPr>
          <a:ln/>
        </p:spPr>
      </p:sp>
      <p:sp>
        <p:nvSpPr>
          <p:cNvPr id="44034" name="Rectangle 3"/>
          <p:cNvSpPr>
            <a:spLocks noGrp="1" noChangeArrowheads="1"/>
          </p:cNvSpPr>
          <p:nvPr>
            <p:ph type="body" idx="1"/>
          </p:nvPr>
        </p:nvSpPr>
        <p:spPr>
          <a:noFill/>
          <a:ln/>
        </p:spPr>
        <p:txBody>
          <a:bodyPr/>
          <a:lstStyle/>
          <a:p>
            <a:pPr eaLnBrk="1" hangingPunct="1"/>
            <a:endParaRPr lang="el-GR"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noRot="1" noChangeArrowheads="1" noTextEdit="1"/>
          </p:cNvSpPr>
          <p:nvPr>
            <p:ph type="sldImg"/>
          </p:nvPr>
        </p:nvSpPr>
        <p:spPr>
          <a:ln/>
        </p:spPr>
      </p:sp>
      <p:sp>
        <p:nvSpPr>
          <p:cNvPr id="46082" name="Rectangle 3"/>
          <p:cNvSpPr>
            <a:spLocks noGrp="1" noChangeArrowheads="1"/>
          </p:cNvSpPr>
          <p:nvPr>
            <p:ph type="body" idx="1"/>
          </p:nvPr>
        </p:nvSpPr>
        <p:spPr>
          <a:noFill/>
          <a:ln/>
        </p:spPr>
        <p:txBody>
          <a:bodyPr/>
          <a:lstStyle/>
          <a:p>
            <a:pPr eaLnBrk="1" hangingPunct="1"/>
            <a:endParaRPr lang="el-GR"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Rot="1" noChangeArrowheads="1" noTextEdit="1"/>
          </p:cNvSpPr>
          <p:nvPr>
            <p:ph type="sldImg"/>
          </p:nvPr>
        </p:nvSpPr>
        <p:spPr>
          <a:ln/>
        </p:spPr>
      </p:sp>
      <p:sp>
        <p:nvSpPr>
          <p:cNvPr id="48130" name="Rectangle 3"/>
          <p:cNvSpPr>
            <a:spLocks noGrp="1" noChangeArrowheads="1"/>
          </p:cNvSpPr>
          <p:nvPr>
            <p:ph type="body" idx="1"/>
          </p:nvPr>
        </p:nvSpPr>
        <p:spPr>
          <a:noFill/>
          <a:ln/>
        </p:spPr>
        <p:txBody>
          <a:bodyPr/>
          <a:lstStyle/>
          <a:p>
            <a:pPr eaLnBrk="1" hangingPunct="1"/>
            <a:endParaRPr lang="el-GR"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noRot="1" noChangeArrowheads="1" noTextEdit="1"/>
          </p:cNvSpPr>
          <p:nvPr>
            <p:ph type="sldImg"/>
          </p:nvPr>
        </p:nvSpPr>
        <p:spPr>
          <a:ln/>
        </p:spPr>
      </p:sp>
      <p:sp>
        <p:nvSpPr>
          <p:cNvPr id="50178" name="Rectangle 3"/>
          <p:cNvSpPr>
            <a:spLocks noGrp="1" noChangeArrowheads="1"/>
          </p:cNvSpPr>
          <p:nvPr>
            <p:ph type="body" idx="1"/>
          </p:nvPr>
        </p:nvSpPr>
        <p:spPr>
          <a:noFill/>
          <a:ln/>
        </p:spPr>
        <p:txBody>
          <a:bodyPr/>
          <a:lstStyle/>
          <a:p>
            <a:pPr eaLnBrk="1" hangingPunct="1"/>
            <a:endParaRPr lang="el-GR"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noRot="1" noChangeArrowheads="1" noTextEdit="1"/>
          </p:cNvSpPr>
          <p:nvPr>
            <p:ph type="sldImg"/>
          </p:nvPr>
        </p:nvSpPr>
        <p:spPr>
          <a:ln/>
        </p:spPr>
      </p:sp>
      <p:sp>
        <p:nvSpPr>
          <p:cNvPr id="52226" name="Rectangle 3"/>
          <p:cNvSpPr>
            <a:spLocks noGrp="1" noChangeArrowheads="1"/>
          </p:cNvSpPr>
          <p:nvPr>
            <p:ph type="body" idx="1"/>
          </p:nvPr>
        </p:nvSpPr>
        <p:spPr>
          <a:noFill/>
          <a:ln/>
        </p:spPr>
        <p:txBody>
          <a:bodyPr/>
          <a:lstStyle/>
          <a:p>
            <a:pPr eaLnBrk="1" hangingPunct="1"/>
            <a:endParaRPr lang="el-GR"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Grp="1" noRot="1" noChangeArrowheads="1" noTextEdit="1"/>
          </p:cNvSpPr>
          <p:nvPr>
            <p:ph type="sldImg"/>
          </p:nvPr>
        </p:nvSpPr>
        <p:spPr>
          <a:ln/>
        </p:spPr>
      </p:sp>
      <p:sp>
        <p:nvSpPr>
          <p:cNvPr id="54274" name="Rectangle 3"/>
          <p:cNvSpPr>
            <a:spLocks noGrp="1" noChangeArrowheads="1"/>
          </p:cNvSpPr>
          <p:nvPr>
            <p:ph type="body" idx="1"/>
          </p:nvPr>
        </p:nvSpPr>
        <p:spPr>
          <a:noFill/>
          <a:ln/>
        </p:spPr>
        <p:txBody>
          <a:bodyPr/>
          <a:lstStyle/>
          <a:p>
            <a:pPr eaLnBrk="1" hangingPunct="1"/>
            <a:endParaRPr lang="el-GR"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noRot="1" noChangeArrowheads="1" noTextEdit="1"/>
          </p:cNvSpPr>
          <p:nvPr>
            <p:ph type="sldImg"/>
          </p:nvPr>
        </p:nvSpPr>
        <p:spPr>
          <a:ln/>
        </p:spPr>
      </p:sp>
      <p:sp>
        <p:nvSpPr>
          <p:cNvPr id="56322" name="Rectangle 3"/>
          <p:cNvSpPr>
            <a:spLocks noGrp="1" noChangeArrowheads="1"/>
          </p:cNvSpPr>
          <p:nvPr>
            <p:ph type="body" idx="1"/>
          </p:nvPr>
        </p:nvSpPr>
        <p:spPr>
          <a:noFill/>
          <a:ln/>
        </p:spPr>
        <p:txBody>
          <a:bodyPr/>
          <a:lstStyle/>
          <a:p>
            <a:pPr eaLnBrk="1" hangingPunct="1"/>
            <a:endParaRPr lang="el-GR"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Rot="1" noChangeArrowheads="1" noTextEdit="1"/>
          </p:cNvSpPr>
          <p:nvPr>
            <p:ph type="sldImg"/>
          </p:nvPr>
        </p:nvSpPr>
        <p:spPr>
          <a:ln/>
        </p:spPr>
      </p:sp>
      <p:sp>
        <p:nvSpPr>
          <p:cNvPr id="58370" name="Rectangle 3"/>
          <p:cNvSpPr>
            <a:spLocks noGrp="1" noChangeArrowheads="1"/>
          </p:cNvSpPr>
          <p:nvPr>
            <p:ph type="body" idx="1"/>
          </p:nvPr>
        </p:nvSpPr>
        <p:spPr>
          <a:noFill/>
          <a:ln/>
        </p:spPr>
        <p:txBody>
          <a:bodyPr/>
          <a:lstStyle/>
          <a:p>
            <a:pPr eaLnBrk="1" hangingPunct="1"/>
            <a:endParaRPr lang="el-G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Rot="1" noChangeArrowheads="1" noTextEdit="1"/>
          </p:cNvSpPr>
          <p:nvPr>
            <p:ph type="sldImg"/>
          </p:nvPr>
        </p:nvSpPr>
        <p:spPr>
          <a:ln/>
        </p:spPr>
      </p:sp>
      <p:sp>
        <p:nvSpPr>
          <p:cNvPr id="23554" name="Rectangle 3"/>
          <p:cNvSpPr>
            <a:spLocks noGrp="1" noChangeArrowheads="1"/>
          </p:cNvSpPr>
          <p:nvPr>
            <p:ph type="body" idx="1"/>
          </p:nvPr>
        </p:nvSpPr>
        <p:spPr>
          <a:noFill/>
          <a:ln/>
        </p:spPr>
        <p:txBody>
          <a:bodyPr/>
          <a:lstStyle/>
          <a:p>
            <a:pPr eaLnBrk="1" hangingPunct="1"/>
            <a:endParaRPr lang="el-GR"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a:spLocks noGrp="1" noRot="1" noChangeArrowheads="1" noTextEdit="1"/>
          </p:cNvSpPr>
          <p:nvPr>
            <p:ph type="sldImg"/>
          </p:nvPr>
        </p:nvSpPr>
        <p:spPr>
          <a:ln/>
        </p:spPr>
      </p:sp>
      <p:sp>
        <p:nvSpPr>
          <p:cNvPr id="60418" name="Rectangle 3"/>
          <p:cNvSpPr>
            <a:spLocks noGrp="1" noChangeArrowheads="1"/>
          </p:cNvSpPr>
          <p:nvPr>
            <p:ph type="body" idx="1"/>
          </p:nvPr>
        </p:nvSpPr>
        <p:spPr>
          <a:noFill/>
          <a:ln/>
        </p:spPr>
        <p:txBody>
          <a:bodyPr/>
          <a:lstStyle/>
          <a:p>
            <a:pPr eaLnBrk="1" hangingPunct="1"/>
            <a:endParaRPr lang="el-GR"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2"/>
          <p:cNvSpPr>
            <a:spLocks noGrp="1" noRot="1" noChangeArrowheads="1" noTextEdit="1"/>
          </p:cNvSpPr>
          <p:nvPr>
            <p:ph type="sldImg"/>
          </p:nvPr>
        </p:nvSpPr>
        <p:spPr>
          <a:ln/>
        </p:spPr>
      </p:sp>
      <p:sp>
        <p:nvSpPr>
          <p:cNvPr id="62466" name="Rectangle 3"/>
          <p:cNvSpPr>
            <a:spLocks noGrp="1" noChangeArrowheads="1"/>
          </p:cNvSpPr>
          <p:nvPr>
            <p:ph type="body" idx="1"/>
          </p:nvPr>
        </p:nvSpPr>
        <p:spPr>
          <a:noFill/>
          <a:ln/>
        </p:spPr>
        <p:txBody>
          <a:bodyPr/>
          <a:lstStyle/>
          <a:p>
            <a:pPr eaLnBrk="1" hangingPunct="1"/>
            <a:endParaRPr lang="el-GR"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Rot="1" noChangeArrowheads="1" noTextEdit="1"/>
          </p:cNvSpPr>
          <p:nvPr>
            <p:ph type="sldImg"/>
          </p:nvPr>
        </p:nvSpPr>
        <p:spPr>
          <a:ln/>
        </p:spPr>
      </p:sp>
      <p:sp>
        <p:nvSpPr>
          <p:cNvPr id="25602" name="Rectangle 3"/>
          <p:cNvSpPr>
            <a:spLocks noGrp="1" noChangeArrowheads="1"/>
          </p:cNvSpPr>
          <p:nvPr>
            <p:ph type="body" idx="1"/>
          </p:nvPr>
        </p:nvSpPr>
        <p:spPr>
          <a:noFill/>
          <a:ln/>
        </p:spPr>
        <p:txBody>
          <a:bodyPr/>
          <a:lstStyle/>
          <a:p>
            <a:pPr eaLnBrk="1" hangingPunct="1"/>
            <a:endParaRPr lang="el-GR"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Rot="1" noChangeArrowheads="1" noTextEdit="1"/>
          </p:cNvSpPr>
          <p:nvPr>
            <p:ph type="sldImg"/>
          </p:nvPr>
        </p:nvSpPr>
        <p:spPr>
          <a:ln/>
        </p:spPr>
      </p:sp>
      <p:sp>
        <p:nvSpPr>
          <p:cNvPr id="27650" name="Rectangle 3"/>
          <p:cNvSpPr>
            <a:spLocks noGrp="1" noChangeArrowheads="1"/>
          </p:cNvSpPr>
          <p:nvPr>
            <p:ph type="body" idx="1"/>
          </p:nvPr>
        </p:nvSpPr>
        <p:spPr>
          <a:noFill/>
          <a:ln/>
        </p:spPr>
        <p:txBody>
          <a:bodyPr/>
          <a:lstStyle/>
          <a:p>
            <a:pPr eaLnBrk="1" hangingPunct="1"/>
            <a:endParaRPr lang="el-GR"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Rot="1" noChangeArrowheads="1" noTextEdit="1"/>
          </p:cNvSpPr>
          <p:nvPr>
            <p:ph type="sldImg"/>
          </p:nvPr>
        </p:nvSpPr>
        <p:spPr>
          <a:ln/>
        </p:spPr>
      </p:sp>
      <p:sp>
        <p:nvSpPr>
          <p:cNvPr id="29698" name="Rectangle 3"/>
          <p:cNvSpPr>
            <a:spLocks noGrp="1" noChangeArrowheads="1"/>
          </p:cNvSpPr>
          <p:nvPr>
            <p:ph type="body" idx="1"/>
          </p:nvPr>
        </p:nvSpPr>
        <p:spPr>
          <a:noFill/>
          <a:ln/>
        </p:spPr>
        <p:txBody>
          <a:bodyPr/>
          <a:lstStyle/>
          <a:p>
            <a:pPr eaLnBrk="1" hangingPunct="1"/>
            <a:endParaRPr lang="el-GR"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Rot="1" noChangeArrowheads="1" noTextEdit="1"/>
          </p:cNvSpPr>
          <p:nvPr>
            <p:ph type="sldImg"/>
          </p:nvPr>
        </p:nvSpPr>
        <p:spPr>
          <a:ln/>
        </p:spPr>
      </p:sp>
      <p:sp>
        <p:nvSpPr>
          <p:cNvPr id="31746" name="Rectangle 3"/>
          <p:cNvSpPr>
            <a:spLocks noGrp="1" noChangeArrowheads="1"/>
          </p:cNvSpPr>
          <p:nvPr>
            <p:ph type="body" idx="1"/>
          </p:nvPr>
        </p:nvSpPr>
        <p:spPr>
          <a:noFill/>
          <a:ln/>
        </p:spPr>
        <p:txBody>
          <a:bodyPr/>
          <a:lstStyle/>
          <a:p>
            <a:pPr eaLnBrk="1" hangingPunct="1"/>
            <a:endParaRPr lang="el-GR"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Rot="1" noChangeArrowheads="1" noTextEdit="1"/>
          </p:cNvSpPr>
          <p:nvPr>
            <p:ph type="sldImg"/>
          </p:nvPr>
        </p:nvSpPr>
        <p:spPr>
          <a:ln/>
        </p:spPr>
      </p:sp>
      <p:sp>
        <p:nvSpPr>
          <p:cNvPr id="33794" name="Rectangle 3"/>
          <p:cNvSpPr>
            <a:spLocks noGrp="1" noChangeArrowheads="1"/>
          </p:cNvSpPr>
          <p:nvPr>
            <p:ph type="body" idx="1"/>
          </p:nvPr>
        </p:nvSpPr>
        <p:spPr>
          <a:noFill/>
          <a:ln/>
        </p:spPr>
        <p:txBody>
          <a:bodyPr/>
          <a:lstStyle/>
          <a:p>
            <a:pPr eaLnBrk="1" hangingPunct="1"/>
            <a:endParaRPr lang="el-GR"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Rot="1" noChangeArrowheads="1" noTextEdit="1"/>
          </p:cNvSpPr>
          <p:nvPr>
            <p:ph type="sldImg"/>
          </p:nvPr>
        </p:nvSpPr>
        <p:spPr>
          <a:ln/>
        </p:spPr>
      </p:sp>
      <p:sp>
        <p:nvSpPr>
          <p:cNvPr id="35842" name="Rectangle 3"/>
          <p:cNvSpPr>
            <a:spLocks noGrp="1" noChangeArrowheads="1"/>
          </p:cNvSpPr>
          <p:nvPr>
            <p:ph type="body" idx="1"/>
          </p:nvPr>
        </p:nvSpPr>
        <p:spPr>
          <a:noFill/>
          <a:ln/>
        </p:spPr>
        <p:txBody>
          <a:bodyPr/>
          <a:lstStyle/>
          <a:p>
            <a:pPr eaLnBrk="1" hangingPunct="1"/>
            <a:endParaRPr lang="el-GR"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Rot="1" noChangeArrowheads="1" noTextEdit="1"/>
          </p:cNvSpPr>
          <p:nvPr>
            <p:ph type="sldImg"/>
          </p:nvPr>
        </p:nvSpPr>
        <p:spPr>
          <a:ln/>
        </p:spPr>
      </p:sp>
      <p:sp>
        <p:nvSpPr>
          <p:cNvPr id="37890" name="Rectangle 3"/>
          <p:cNvSpPr>
            <a:spLocks noGrp="1" noChangeArrowheads="1"/>
          </p:cNvSpPr>
          <p:nvPr>
            <p:ph type="body" idx="1"/>
          </p:nvPr>
        </p:nvSpPr>
        <p:spPr>
          <a:noFill/>
          <a:ln/>
        </p:spPr>
        <p:txBody>
          <a:bodyPr/>
          <a:lstStyle/>
          <a:p>
            <a:pPr eaLnBrk="1" hangingPunct="1"/>
            <a:endParaRPr lang="el-GR"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3CB938A2-486A-4164-9D64-C905119F8886}" type="datetimeFigureOut">
              <a:rPr lang="en-US"/>
              <a:pPr>
                <a:defRPr/>
              </a:pPr>
              <a:t>6/28/2015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6467D34-91A9-4B8C-B7AF-F89DCBAA55E1}"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799"/>
            <a:ext cx="8825658" cy="3640667"/>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28D23D3-9FC4-4C9F-B752-F5E625A8C14B}" type="datetimeFigureOut">
              <a:rPr lang="en-US"/>
              <a:pPr>
                <a:defRPr/>
              </a:pPr>
              <a:t>6/28/2015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F08E878-5268-4CD2-8718-E11794F4C0A5}"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E31D7E1-E524-4824-9AB2-F48922656FE3}" type="datetimeFigureOut">
              <a:rPr lang="en-US"/>
              <a:pPr>
                <a:defRPr/>
              </a:pPr>
              <a:t>6/28/2015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C4562F1-AE42-4C7D-AFDC-831D58445AA2}"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5" name="TextBox 11"/>
          <p:cNvSpPr txBox="1"/>
          <p:nvPr/>
        </p:nvSpPr>
        <p:spPr>
          <a:xfrm>
            <a:off x="898525" y="971550"/>
            <a:ext cx="801688" cy="1970088"/>
          </a:xfrm>
          <a:prstGeom prst="rect">
            <a:avLst/>
          </a:prstGeom>
          <a:noFill/>
        </p:spPr>
        <p:txBody>
          <a:bodyPr>
            <a:spAutoFit/>
          </a:bodyPr>
          <a:lstStyle/>
          <a:p>
            <a:pPr algn="r" fontAlgn="auto">
              <a:spcBef>
                <a:spcPts val="0"/>
              </a:spcBef>
              <a:spcAft>
                <a:spcPts val="0"/>
              </a:spcAft>
              <a:defRPr/>
            </a:pPr>
            <a:r>
              <a:rPr lang="en-US" sz="12200" dirty="0">
                <a:solidFill>
                  <a:schemeClr val="accent1">
                    <a:lumMod val="60000"/>
                    <a:lumOff val="40000"/>
                  </a:schemeClr>
                </a:solidFill>
                <a:latin typeface="Arial"/>
                <a:ea typeface="+mj-ea"/>
                <a:cs typeface="+mj-cs"/>
              </a:rPr>
              <a:t>“</a:t>
            </a:r>
          </a:p>
        </p:txBody>
      </p:sp>
      <p:sp>
        <p:nvSpPr>
          <p:cNvPr id="6" name="TextBox 10"/>
          <p:cNvSpPr txBox="1"/>
          <p:nvPr/>
        </p:nvSpPr>
        <p:spPr>
          <a:xfrm>
            <a:off x="9329738" y="2613025"/>
            <a:ext cx="803275" cy="1970088"/>
          </a:xfrm>
          <a:prstGeom prst="rect">
            <a:avLst/>
          </a:prstGeom>
          <a:noFill/>
        </p:spPr>
        <p:txBody>
          <a:bodyPr>
            <a:spAutoFit/>
          </a:bodyPr>
          <a:lstStyle/>
          <a:p>
            <a:pPr algn="r" fontAlgn="auto">
              <a:spcBef>
                <a:spcPts val="0"/>
              </a:spcBef>
              <a:spcAft>
                <a:spcPts val="0"/>
              </a:spcAft>
              <a:defRPr/>
            </a:pPr>
            <a:r>
              <a:rPr lang="en-US" sz="12200" dirty="0">
                <a:solidFill>
                  <a:schemeClr val="accent1">
                    <a:lumMod val="60000"/>
                    <a:lumOff val="40000"/>
                  </a:schemeClr>
                </a:solidFill>
                <a:latin typeface="Arial"/>
                <a:ea typeface="+mj-ea"/>
                <a:cs typeface="+mj-cs"/>
              </a:rPr>
              <a:t>”</a:t>
            </a:r>
          </a:p>
        </p:txBody>
      </p:sp>
      <p:sp>
        <p:nvSpPr>
          <p:cNvPr id="2" name="Title 1"/>
          <p:cNvSpPr>
            <a:spLocks noGrp="1"/>
          </p:cNvSpPr>
          <p:nvPr>
            <p:ph type="title"/>
          </p:nvPr>
        </p:nvSpPr>
        <p:spPr>
          <a:xfrm>
            <a:off x="1574800" y="1447800"/>
            <a:ext cx="7999315" cy="2323374"/>
          </a:xfrm>
        </p:spPr>
        <p:txBody>
          <a:bodyPr/>
          <a:lstStyle>
            <a:lvl1pPr>
              <a:defRPr sz="4800"/>
            </a:lvl1pPr>
          </a:lstStyle>
          <a:p>
            <a:r>
              <a:rPr lang="en-US" smtClean="0"/>
              <a:t>Click to edit Master title style</a:t>
            </a:r>
            <a:endParaRPr lang="en-US" dirty="0"/>
          </a:p>
        </p:txBody>
      </p:sp>
      <p:sp>
        <p:nvSpPr>
          <p:cNvPr id="14" name="Text Placeholder 3"/>
          <p:cNvSpPr>
            <a:spLocks noGrp="1"/>
          </p:cNvSpPr>
          <p:nvPr>
            <p:ph type="body" sz="half" idx="13"/>
          </p:nvPr>
        </p:nvSpPr>
        <p:spPr>
          <a:xfrm>
            <a:off x="1930400" y="3771174"/>
            <a:ext cx="7279649" cy="342174"/>
          </a:xfrm>
        </p:spPr>
        <p:txBody>
          <a:bodyPr>
            <a:normAutofit/>
          </a:bodyPr>
          <a:lstStyle>
            <a:lvl1pPr marL="0" indent="0">
              <a:buNone/>
              <a:defRPr lang="en-US" sz="1400" b="0" i="0" kern="1200" cap="small" dirty="0">
                <a:solidFill>
                  <a:schemeClr val="accent1">
                    <a:lumMod val="60000"/>
                    <a:lumOff val="4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3"/>
          <p:cNvSpPr>
            <a:spLocks noGrp="1"/>
          </p:cNvSpPr>
          <p:nvPr>
            <p:ph type="dt" sz="half" idx="14"/>
          </p:nvPr>
        </p:nvSpPr>
        <p:spPr/>
        <p:txBody>
          <a:bodyPr/>
          <a:lstStyle>
            <a:lvl1pPr>
              <a:defRPr/>
            </a:lvl1pPr>
          </a:lstStyle>
          <a:p>
            <a:pPr>
              <a:defRPr/>
            </a:pPr>
            <a:fld id="{40C93E07-D90D-4D63-9CFB-E3E01976FC6C}" type="datetimeFigureOut">
              <a:rPr lang="en-US"/>
              <a:pPr>
                <a:defRPr/>
              </a:pPr>
              <a:t>6/28/2015</a:t>
            </a:fld>
            <a:endParaRPr lang="en-US"/>
          </a:p>
        </p:txBody>
      </p:sp>
      <p:sp>
        <p:nvSpPr>
          <p:cNvPr id="8" name="Footer Placeholder 4"/>
          <p:cNvSpPr>
            <a:spLocks noGrp="1"/>
          </p:cNvSpPr>
          <p:nvPr>
            <p:ph type="ftr" sz="quarter" idx="15"/>
          </p:nvPr>
        </p:nvSpPr>
        <p:spPr/>
        <p:txBody>
          <a:bodyPr/>
          <a:lstStyle>
            <a:lvl1pPr>
              <a:defRPr/>
            </a:lvl1pPr>
          </a:lstStyle>
          <a:p>
            <a:pPr>
              <a:defRPr/>
            </a:pPr>
            <a:endParaRPr lang="en-US"/>
          </a:p>
        </p:txBody>
      </p:sp>
      <p:sp>
        <p:nvSpPr>
          <p:cNvPr id="9" name="Slide Number Placeholder 5"/>
          <p:cNvSpPr>
            <a:spLocks noGrp="1"/>
          </p:cNvSpPr>
          <p:nvPr>
            <p:ph type="sldNum" sz="quarter" idx="16"/>
          </p:nvPr>
        </p:nvSpPr>
        <p:spPr/>
        <p:txBody>
          <a:bodyPr/>
          <a:lstStyle>
            <a:lvl1pPr>
              <a:defRPr/>
            </a:lvl1pPr>
          </a:lstStyle>
          <a:p>
            <a:pPr>
              <a:defRPr/>
            </a:pPr>
            <a:fld id="{1CD4FC20-E05D-404D-87DE-12E587B1431A}"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59"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72E3B92-395A-4A0D-8B87-2DB7202B6038}" type="datetimeFigureOut">
              <a:rPr lang="en-US"/>
              <a:pPr>
                <a:defRPr/>
              </a:pPr>
              <a:t>6/28/2015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672A609-BADF-4D2B-9A6C-F98C88974A52}"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cxnSp>
        <p:nvCxnSpPr>
          <p:cNvPr id="9" name="Straight Connector 16"/>
          <p:cNvCxnSpPr/>
          <p:nvPr/>
        </p:nvCxnSpPr>
        <p:spPr>
          <a:xfrm>
            <a:off x="3725863"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0" name="Straight Connector 17"/>
          <p:cNvCxnSpPr/>
          <p:nvPr/>
        </p:nvCxnSpPr>
        <p:spPr>
          <a:xfrm>
            <a:off x="6962775" y="2133600"/>
            <a:ext cx="0" cy="3967163"/>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Date Placeholder 3"/>
          <p:cNvSpPr>
            <a:spLocks noGrp="1"/>
          </p:cNvSpPr>
          <p:nvPr>
            <p:ph type="dt" sz="half" idx="18"/>
          </p:nvPr>
        </p:nvSpPr>
        <p:spPr/>
        <p:txBody>
          <a:bodyPr/>
          <a:lstStyle>
            <a:lvl1pPr>
              <a:defRPr/>
            </a:lvl1pPr>
          </a:lstStyle>
          <a:p>
            <a:pPr>
              <a:defRPr/>
            </a:pPr>
            <a:fld id="{3D1930A3-763D-455C-814F-798A07DC3201}" type="datetimeFigureOut">
              <a:rPr lang="en-US"/>
              <a:pPr>
                <a:defRPr/>
              </a:pPr>
              <a:t>6/28/2015</a:t>
            </a:fld>
            <a:endParaRPr lang="en-US"/>
          </a:p>
        </p:txBody>
      </p:sp>
      <p:sp>
        <p:nvSpPr>
          <p:cNvPr id="12" name="Footer Placeholder 4"/>
          <p:cNvSpPr>
            <a:spLocks noGrp="1"/>
          </p:cNvSpPr>
          <p:nvPr>
            <p:ph type="ftr" sz="quarter" idx="19"/>
          </p:nvPr>
        </p:nvSpPr>
        <p:spPr/>
        <p:txBody>
          <a:bodyPr/>
          <a:lstStyle>
            <a:lvl1pPr>
              <a:defRPr/>
            </a:lvl1pPr>
          </a:lstStyle>
          <a:p>
            <a:pPr>
              <a:defRPr/>
            </a:pPr>
            <a:endParaRPr lang="en-US"/>
          </a:p>
        </p:txBody>
      </p:sp>
      <p:sp>
        <p:nvSpPr>
          <p:cNvPr id="13" name="Slide Number Placeholder 5"/>
          <p:cNvSpPr>
            <a:spLocks noGrp="1"/>
          </p:cNvSpPr>
          <p:nvPr>
            <p:ph type="sldNum" sz="quarter" idx="20"/>
          </p:nvPr>
        </p:nvSpPr>
        <p:spPr/>
        <p:txBody>
          <a:bodyPr/>
          <a:lstStyle>
            <a:lvl1pPr>
              <a:defRPr/>
            </a:lvl1pPr>
          </a:lstStyle>
          <a:p>
            <a:pPr>
              <a:defRPr/>
            </a:pPr>
            <a:fld id="{6968A863-CC1B-4E17-866C-6F082279A818}"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cxnSp>
        <p:nvCxnSpPr>
          <p:cNvPr id="12" name="Straight Connector 16"/>
          <p:cNvCxnSpPr/>
          <p:nvPr/>
        </p:nvCxnSpPr>
        <p:spPr>
          <a:xfrm>
            <a:off x="3725863"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7"/>
          <p:cNvCxnSpPr/>
          <p:nvPr/>
        </p:nvCxnSpPr>
        <p:spPr>
          <a:xfrm>
            <a:off x="6962775" y="2133600"/>
            <a:ext cx="0" cy="3967163"/>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smtClean="0"/>
              <a:t>Click icon to add picture</a:t>
            </a:r>
            <a:endParaRPr lang="en-US" noProof="0" dirty="0"/>
          </a:p>
        </p:txBody>
      </p:sp>
      <p:sp>
        <p:nvSpPr>
          <p:cNvPr id="22" name="Text Placeholder 3"/>
          <p:cNvSpPr>
            <a:spLocks noGrp="1"/>
          </p:cNvSpPr>
          <p:nvPr>
            <p:ph type="body" sz="half" idx="18"/>
          </p:nvPr>
        </p:nvSpPr>
        <p:spPr>
          <a:xfrm>
            <a:off x="652463" y="4827211"/>
            <a:ext cx="2940050" cy="659189"/>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smtClean="0"/>
              <a:t>Click icon to add picture</a:t>
            </a:r>
            <a:endParaRPr lang="en-US" noProof="0" dirty="0"/>
          </a:p>
        </p:txBody>
      </p:sp>
      <p:sp>
        <p:nvSpPr>
          <p:cNvPr id="23" name="Text Placeholder 3"/>
          <p:cNvSpPr>
            <a:spLocks noGrp="1"/>
          </p:cNvSpPr>
          <p:nvPr>
            <p:ph type="body" sz="half" idx="19"/>
          </p:nvPr>
        </p:nvSpPr>
        <p:spPr>
          <a:xfrm>
            <a:off x="3888022" y="4827210"/>
            <a:ext cx="2934406" cy="659189"/>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smtClean="0"/>
              <a:t>Click icon to add picture</a:t>
            </a:r>
            <a:endParaRPr lang="en-US" noProof="0" dirty="0"/>
          </a:p>
        </p:txBody>
      </p:sp>
      <p:sp>
        <p:nvSpPr>
          <p:cNvPr id="24" name="Text Placeholder 3"/>
          <p:cNvSpPr>
            <a:spLocks noGrp="1"/>
          </p:cNvSpPr>
          <p:nvPr>
            <p:ph type="body" sz="half" idx="20"/>
          </p:nvPr>
        </p:nvSpPr>
        <p:spPr>
          <a:xfrm>
            <a:off x="7124575" y="4827208"/>
            <a:ext cx="2935997" cy="659189"/>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5" name="Date Placeholder 3"/>
          <p:cNvSpPr>
            <a:spLocks noGrp="1"/>
          </p:cNvSpPr>
          <p:nvPr>
            <p:ph type="dt" sz="half" idx="23"/>
          </p:nvPr>
        </p:nvSpPr>
        <p:spPr/>
        <p:txBody>
          <a:bodyPr/>
          <a:lstStyle>
            <a:lvl1pPr>
              <a:defRPr/>
            </a:lvl1pPr>
          </a:lstStyle>
          <a:p>
            <a:pPr>
              <a:defRPr/>
            </a:pPr>
            <a:fld id="{6E5530A5-A66F-40C1-8EB3-2798DDF63070}" type="datetimeFigureOut">
              <a:rPr lang="en-US"/>
              <a:pPr>
                <a:defRPr/>
              </a:pPr>
              <a:t>6/28/2015</a:t>
            </a:fld>
            <a:endParaRPr lang="en-US"/>
          </a:p>
        </p:txBody>
      </p:sp>
      <p:sp>
        <p:nvSpPr>
          <p:cNvPr id="16" name="Footer Placeholder 4"/>
          <p:cNvSpPr>
            <a:spLocks noGrp="1"/>
          </p:cNvSpPr>
          <p:nvPr>
            <p:ph type="ftr" sz="quarter" idx="24"/>
          </p:nvPr>
        </p:nvSpPr>
        <p:spPr/>
        <p:txBody>
          <a:bodyPr/>
          <a:lstStyle>
            <a:lvl1pPr>
              <a:defRPr/>
            </a:lvl1pPr>
          </a:lstStyle>
          <a:p>
            <a:pPr>
              <a:defRPr/>
            </a:pPr>
            <a:endParaRPr lang="en-US"/>
          </a:p>
        </p:txBody>
      </p:sp>
      <p:sp>
        <p:nvSpPr>
          <p:cNvPr id="17" name="Slide Number Placeholder 5"/>
          <p:cNvSpPr>
            <a:spLocks noGrp="1"/>
          </p:cNvSpPr>
          <p:nvPr>
            <p:ph type="sldNum" sz="quarter" idx="25"/>
          </p:nvPr>
        </p:nvSpPr>
        <p:spPr/>
        <p:txBody>
          <a:bodyPr/>
          <a:lstStyle>
            <a:lvl1pPr>
              <a:defRPr/>
            </a:lvl1pPr>
          </a:lstStyle>
          <a:p>
            <a:pPr>
              <a:defRPr/>
            </a:pPr>
            <a:fld id="{DBB983F3-A4CD-4235-8220-7B1D4B9114BD}"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908AC4B7-0D4E-4F60-ADC9-4661EB982934}" type="datetimeFigureOut">
              <a:rPr lang="en-US"/>
              <a:pPr>
                <a:defRPr/>
              </a:pPr>
              <a:t>6/28/2015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310B867-8D4C-4D17-A913-7F049307C3CA}"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3E1698DD-B989-468F-9820-FE37505ED68E}" type="datetimeFigureOut">
              <a:rPr lang="en-US"/>
              <a:pPr>
                <a:defRPr/>
              </a:pPr>
              <a:t>6/28/2015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BA2BC13-BF60-48A4-93D1-4B147ABB4ABD}"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CC55C1C0-AF7A-423A-987A-AB86E1385142}" type="datetimeFigureOut">
              <a:rPr lang="en-US"/>
              <a:pPr>
                <a:defRPr/>
              </a:pPr>
              <a:t>6/28/2015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EEF9D45-A05B-4B29-A342-178E189EA17F}"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44D5F672-9067-41C9-80A4-2BB614DAB060}" type="datetimeFigureOut">
              <a:rPr lang="en-US"/>
              <a:pPr>
                <a:defRPr/>
              </a:pPr>
              <a:t>6/28/2015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0B2BFB8-517F-46E1-9932-E64D83A0A272}"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BCDEB4BF-104A-4621-912E-6AB8EF6EE56B}" type="datetimeFigureOut">
              <a:rPr lang="en-US"/>
              <a:pPr>
                <a:defRPr/>
              </a:pPr>
              <a:t>6/28/2015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BABBD28-F586-4875-BFB0-E83C6506A940}"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49B5B79A-DEE7-4899-AA1A-F2D79835C415}" type="datetimeFigureOut">
              <a:rPr lang="en-US"/>
              <a:pPr>
                <a:defRPr/>
              </a:pPr>
              <a:t>6/28/2015</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277D6BAA-5522-4D0F-BCE3-8824FEC37655}"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80CE5143-C416-440E-ACA9-35F923AAF109}" type="datetimeFigureOut">
              <a:rPr lang="en-US"/>
              <a:pPr>
                <a:defRPr/>
              </a:pPr>
              <a:t>6/28/2015</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282E7A1B-943C-434E-BA15-AB9F55390B37}"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A68250B-66AB-427B-8E87-31007E64F793}" type="datetimeFigureOut">
              <a:rPr lang="en-US"/>
              <a:pPr>
                <a:defRPr/>
              </a:pPr>
              <a:t>6/28/2015</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E3D775D2-1176-4DF1-8878-5F2E06B20E3B}"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3"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5" y="3129280"/>
            <a:ext cx="34010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6B0813D-5FDB-4922-BCBB-5E08D0ACFA7B}" type="datetimeFigureOut">
              <a:rPr lang="en-US"/>
              <a:pPr>
                <a:defRPr/>
              </a:pPr>
              <a:t>6/28/2015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618FB54-9D3A-4693-BACD-4063E7092C2F}"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BECCBD3-8D9E-43EE-89AD-342BCBF08775}" type="datetimeFigureOut">
              <a:rPr lang="en-US"/>
              <a:pPr>
                <a:defRPr/>
              </a:pPr>
              <a:t>6/28/2015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3A15F15-92A8-4720-A202-943FA74979BE}"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7"/>
          <p:cNvPicPr>
            <a:picLocks noChangeAspect="1"/>
          </p:cNvPicPr>
          <p:nvPr/>
        </p:nvPicPr>
        <p:blipFill>
          <a:blip r:embed="rId19"/>
          <a:srcRect l="3644"/>
          <a:stretch>
            <a:fillRect/>
          </a:stretch>
        </p:blipFill>
        <p:spPr bwMode="auto">
          <a:xfrm>
            <a:off x="0" y="2670175"/>
            <a:ext cx="4035425" cy="4187825"/>
          </a:xfrm>
          <a:prstGeom prst="rect">
            <a:avLst/>
          </a:prstGeom>
          <a:noFill/>
          <a:ln w="9525">
            <a:noFill/>
            <a:miter lim="800000"/>
            <a:headEnd/>
            <a:tailEnd/>
          </a:ln>
        </p:spPr>
      </p:pic>
      <p:pic>
        <p:nvPicPr>
          <p:cNvPr id="1027" name="Picture 6"/>
          <p:cNvPicPr>
            <a:picLocks noChangeAspect="1"/>
          </p:cNvPicPr>
          <p:nvPr/>
        </p:nvPicPr>
        <p:blipFill>
          <a:blip r:embed="rId20"/>
          <a:srcRect l="35640"/>
          <a:stretch>
            <a:fillRect/>
          </a:stretch>
        </p:blipFill>
        <p:spPr bwMode="auto">
          <a:xfrm>
            <a:off x="0" y="2892425"/>
            <a:ext cx="1522413" cy="2365375"/>
          </a:xfrm>
          <a:prstGeom prst="rect">
            <a:avLst/>
          </a:prstGeom>
          <a:noFill/>
          <a:ln w="9525">
            <a:noFill/>
            <a:miter lim="800000"/>
            <a:headEnd/>
            <a:tailEnd/>
          </a:ln>
        </p:spPr>
      </p:pic>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031" name="Picture 8"/>
          <p:cNvPicPr>
            <a:picLocks noChangeAspect="1"/>
          </p:cNvPicPr>
          <p:nvPr/>
        </p:nvPicPr>
        <p:blipFill>
          <a:blip r:embed="rId21"/>
          <a:srcRect t="28813"/>
          <a:stretch>
            <a:fillRect/>
          </a:stretch>
        </p:blipFill>
        <p:spPr bwMode="auto">
          <a:xfrm>
            <a:off x="7999413" y="0"/>
            <a:ext cx="1603375" cy="1141413"/>
          </a:xfrm>
          <a:prstGeom prst="rect">
            <a:avLst/>
          </a:prstGeom>
          <a:noFill/>
          <a:ln w="9525">
            <a:noFill/>
            <a:miter lim="800000"/>
            <a:headEnd/>
            <a:tailEnd/>
          </a:ln>
        </p:spPr>
      </p:pic>
      <p:pic>
        <p:nvPicPr>
          <p:cNvPr id="1032" name="Picture 9"/>
          <p:cNvPicPr>
            <a:picLocks noChangeAspect="1"/>
          </p:cNvPicPr>
          <p:nvPr/>
        </p:nvPicPr>
        <p:blipFill>
          <a:blip r:embed="rId22"/>
          <a:srcRect b="23320"/>
          <a:stretch>
            <a:fillRect/>
          </a:stretch>
        </p:blipFill>
        <p:spPr bwMode="auto">
          <a:xfrm>
            <a:off x="8609013" y="6096000"/>
            <a:ext cx="993775" cy="762000"/>
          </a:xfrm>
          <a:prstGeom prst="rect">
            <a:avLst/>
          </a:prstGeom>
          <a:noFill/>
          <a:ln w="9525">
            <a:noFill/>
            <a:miter lim="800000"/>
            <a:headEnd/>
            <a:tailEnd/>
          </a:ln>
        </p:spPr>
      </p:pic>
      <p:sp>
        <p:nvSpPr>
          <p:cNvPr id="14" name="Rectangle 13"/>
          <p:cNvSpPr/>
          <p:nvPr/>
        </p:nvSpPr>
        <p:spPr>
          <a:xfrm>
            <a:off x="10437813"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034" name="Title Placeholder 1"/>
          <p:cNvSpPr>
            <a:spLocks noGrp="1"/>
          </p:cNvSpPr>
          <p:nvPr>
            <p:ph type="title"/>
          </p:nvPr>
        </p:nvSpPr>
        <p:spPr bwMode="auto">
          <a:xfrm>
            <a:off x="646113" y="452438"/>
            <a:ext cx="9404350" cy="14001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1035" name="Text Placeholder 2"/>
          <p:cNvSpPr>
            <a:spLocks noGrp="1"/>
          </p:cNvSpPr>
          <p:nvPr>
            <p:ph type="body" idx="1"/>
          </p:nvPr>
        </p:nvSpPr>
        <p:spPr bwMode="auto">
          <a:xfrm>
            <a:off x="1103313" y="2052638"/>
            <a:ext cx="8947150" cy="41957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rot="5400000">
            <a:off x="10155238" y="1790700"/>
            <a:ext cx="990600" cy="304800"/>
          </a:xfrm>
          <a:prstGeom prst="rect">
            <a:avLst/>
          </a:prstGeom>
        </p:spPr>
        <p:txBody>
          <a:bodyPr vert="horz" lIns="91440" tIns="45720" rIns="91440" bIns="45720" rtlCol="0" anchor="t"/>
          <a:lstStyle>
            <a:lvl1pPr algn="l" fontAlgn="auto">
              <a:spcBef>
                <a:spcPts val="0"/>
              </a:spcBef>
              <a:spcAft>
                <a:spcPts val="0"/>
              </a:spcAft>
              <a:defRPr sz="1100" b="0" i="0">
                <a:solidFill>
                  <a:schemeClr val="tx1">
                    <a:tint val="75000"/>
                    <a:alpha val="60000"/>
                  </a:schemeClr>
                </a:solidFill>
                <a:latin typeface="+mn-lt"/>
                <a:cs typeface="+mn-cs"/>
              </a:defRPr>
            </a:lvl1pPr>
          </a:lstStyle>
          <a:p>
            <a:pPr>
              <a:defRPr/>
            </a:pPr>
            <a:fld id="{4916414D-AEE6-4B9C-8800-7C65E3E5FCF9}" type="datetimeFigureOut">
              <a:rPr lang="en-US"/>
              <a:pPr>
                <a:defRPr/>
              </a:pPr>
              <a:t>6/28/2015</a:t>
            </a:fld>
            <a:endParaRPr lang="en-US"/>
          </a:p>
        </p:txBody>
      </p:sp>
      <p:sp>
        <p:nvSpPr>
          <p:cNvPr id="5" name="Footer Placeholder 4"/>
          <p:cNvSpPr>
            <a:spLocks noGrp="1"/>
          </p:cNvSpPr>
          <p:nvPr>
            <p:ph type="ftr" sz="quarter" idx="3"/>
          </p:nvPr>
        </p:nvSpPr>
        <p:spPr>
          <a:xfrm rot="5400000">
            <a:off x="8951118" y="3225007"/>
            <a:ext cx="3859213" cy="304800"/>
          </a:xfrm>
          <a:prstGeom prst="rect">
            <a:avLst/>
          </a:prstGeom>
        </p:spPr>
        <p:txBody>
          <a:bodyPr vert="horz" lIns="91440" tIns="45720" rIns="91440" bIns="45720" rtlCol="0" anchor="b"/>
          <a:lstStyle>
            <a:lvl1pPr algn="l" fontAlgn="auto">
              <a:spcBef>
                <a:spcPts val="0"/>
              </a:spcBef>
              <a:spcAft>
                <a:spcPts val="0"/>
              </a:spcAft>
              <a:defRPr sz="1100" b="0" i="0">
                <a:solidFill>
                  <a:schemeClr val="tx1">
                    <a:tint val="75000"/>
                    <a:alpha val="60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bwMode="gray">
          <a:xfrm>
            <a:off x="10352088" y="295275"/>
            <a:ext cx="838200" cy="768350"/>
          </a:xfrm>
          <a:prstGeom prst="rect">
            <a:avLst/>
          </a:prstGeom>
        </p:spPr>
        <p:txBody>
          <a:bodyPr vert="horz" lIns="91440" tIns="45720" rIns="91440" bIns="45720" rtlCol="0" anchor="b"/>
          <a:lstStyle>
            <a:lvl1pPr algn="ctr" fontAlgn="auto">
              <a:spcBef>
                <a:spcPts val="0"/>
              </a:spcBef>
              <a:spcAft>
                <a:spcPts val="0"/>
              </a:spcAft>
              <a:defRPr sz="2800" b="0" i="0">
                <a:solidFill>
                  <a:schemeClr val="tx1">
                    <a:tint val="75000"/>
                  </a:schemeClr>
                </a:solidFill>
                <a:latin typeface="+mn-lt"/>
                <a:cs typeface="+mn-cs"/>
              </a:defRPr>
            </a:lvl1pPr>
          </a:lstStyle>
          <a:p>
            <a:pPr>
              <a:defRPr/>
            </a:pPr>
            <a:fld id="{0B83BF61-9179-4AE7-A395-BC322F8A5CCB}"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3665" r:id="rId1"/>
    <p:sldLayoutId id="2147483664" r:id="rId2"/>
    <p:sldLayoutId id="2147483663" r:id="rId3"/>
    <p:sldLayoutId id="2147483662" r:id="rId4"/>
    <p:sldLayoutId id="2147483661" r:id="rId5"/>
    <p:sldLayoutId id="2147483660" r:id="rId6"/>
    <p:sldLayoutId id="2147483659" r:id="rId7"/>
    <p:sldLayoutId id="2147483658" r:id="rId8"/>
    <p:sldLayoutId id="2147483657" r:id="rId9"/>
    <p:sldLayoutId id="2147483656" r:id="rId10"/>
    <p:sldLayoutId id="2147483655" r:id="rId11"/>
    <p:sldLayoutId id="2147483666" r:id="rId12"/>
    <p:sldLayoutId id="2147483654" r:id="rId13"/>
    <p:sldLayoutId id="2147483667" r:id="rId14"/>
    <p:sldLayoutId id="2147483668" r:id="rId15"/>
    <p:sldLayoutId id="2147483653" r:id="rId16"/>
    <p:sldLayoutId id="2147483652" r:id="rId17"/>
  </p:sldLayoutIdLst>
  <p:transition advClick="0" advTm="5000">
    <p:split orient="vert"/>
  </p:transition>
  <p:hf sldNum="0" hdr="0" ftr="0" dt="0"/>
  <p:txStyles>
    <p:titleStyle>
      <a:lvl1pPr algn="l" defTabSz="457200" rtl="0" eaLnBrk="0" fontAlgn="base" hangingPunct="0">
        <a:spcBef>
          <a:spcPct val="0"/>
        </a:spcBef>
        <a:spcAft>
          <a:spcPct val="0"/>
        </a:spcAft>
        <a:defRPr sz="4200" kern="1200">
          <a:solidFill>
            <a:schemeClr val="tx2"/>
          </a:solidFill>
          <a:latin typeface="+mj-lt"/>
          <a:ea typeface="+mj-ea"/>
          <a:cs typeface="+mj-cs"/>
        </a:defRPr>
      </a:lvl1pPr>
      <a:lvl2pPr algn="l" defTabSz="457200" rtl="0" eaLnBrk="0" fontAlgn="base" hangingPunct="0">
        <a:spcBef>
          <a:spcPct val="0"/>
        </a:spcBef>
        <a:spcAft>
          <a:spcPct val="0"/>
        </a:spcAft>
        <a:defRPr sz="4200">
          <a:solidFill>
            <a:schemeClr val="tx2"/>
          </a:solidFill>
          <a:latin typeface="Century Gothic" pitchFamily="34" charset="0"/>
        </a:defRPr>
      </a:lvl2pPr>
      <a:lvl3pPr algn="l" defTabSz="457200" rtl="0" eaLnBrk="0" fontAlgn="base" hangingPunct="0">
        <a:spcBef>
          <a:spcPct val="0"/>
        </a:spcBef>
        <a:spcAft>
          <a:spcPct val="0"/>
        </a:spcAft>
        <a:defRPr sz="4200">
          <a:solidFill>
            <a:schemeClr val="tx2"/>
          </a:solidFill>
          <a:latin typeface="Century Gothic" pitchFamily="34" charset="0"/>
        </a:defRPr>
      </a:lvl3pPr>
      <a:lvl4pPr algn="l" defTabSz="457200" rtl="0" eaLnBrk="0" fontAlgn="base" hangingPunct="0">
        <a:spcBef>
          <a:spcPct val="0"/>
        </a:spcBef>
        <a:spcAft>
          <a:spcPct val="0"/>
        </a:spcAft>
        <a:defRPr sz="4200">
          <a:solidFill>
            <a:schemeClr val="tx2"/>
          </a:solidFill>
          <a:latin typeface="Century Gothic" pitchFamily="34" charset="0"/>
        </a:defRPr>
      </a:lvl4pPr>
      <a:lvl5pPr algn="l" defTabSz="457200" rtl="0" eaLnBrk="0" fontAlgn="base" hangingPunct="0">
        <a:spcBef>
          <a:spcPct val="0"/>
        </a:spcBef>
        <a:spcAft>
          <a:spcPct val="0"/>
        </a:spcAft>
        <a:defRPr sz="4200">
          <a:solidFill>
            <a:schemeClr val="tx2"/>
          </a:solidFill>
          <a:latin typeface="Century Gothic"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0" fontAlgn="base" hangingPunct="0">
        <a:spcBef>
          <a:spcPts val="1000"/>
        </a:spcBef>
        <a:spcAft>
          <a:spcPct val="0"/>
        </a:spcAft>
        <a:buClr>
          <a:srgbClr val="EF53A5"/>
        </a:buClr>
        <a:buSzPct val="80000"/>
        <a:buFont typeface="Wingdings 3" pitchFamily="18" charset="2"/>
        <a:buChar char=""/>
        <a:defRPr sz="2000" kern="1200">
          <a:solidFill>
            <a:schemeClr val="tx1"/>
          </a:solidFill>
          <a:latin typeface="+mj-lt"/>
          <a:ea typeface="+mj-ea"/>
          <a:cs typeface="+mj-cs"/>
        </a:defRPr>
      </a:lvl1pPr>
      <a:lvl2pPr marL="742950" indent="-285750" algn="l" defTabSz="457200" rtl="0" eaLnBrk="0" fontAlgn="base" hangingPunct="0">
        <a:spcBef>
          <a:spcPts val="1000"/>
        </a:spcBef>
        <a:spcAft>
          <a:spcPct val="0"/>
        </a:spcAft>
        <a:buClr>
          <a:srgbClr val="EF53A5"/>
        </a:buClr>
        <a:buSzPct val="80000"/>
        <a:buFont typeface="Wingdings 3" pitchFamily="18" charset="2"/>
        <a:buChar char=""/>
        <a:defRPr kern="1200">
          <a:solidFill>
            <a:schemeClr val="tx1"/>
          </a:solidFill>
          <a:latin typeface="+mj-lt"/>
          <a:ea typeface="+mj-ea"/>
          <a:cs typeface="+mj-cs"/>
        </a:defRPr>
      </a:lvl2pPr>
      <a:lvl3pPr marL="1143000" indent="-228600" algn="l" defTabSz="457200" rtl="0" eaLnBrk="0" fontAlgn="base" hangingPunct="0">
        <a:spcBef>
          <a:spcPts val="1000"/>
        </a:spcBef>
        <a:spcAft>
          <a:spcPct val="0"/>
        </a:spcAft>
        <a:buClr>
          <a:srgbClr val="EF53A5"/>
        </a:buClr>
        <a:buSzPct val="80000"/>
        <a:buFont typeface="Wingdings 3" pitchFamily="18" charset="2"/>
        <a:buChar char=""/>
        <a:defRPr sz="1600" kern="1200">
          <a:solidFill>
            <a:schemeClr val="tx1"/>
          </a:solidFill>
          <a:latin typeface="+mj-lt"/>
          <a:ea typeface="+mj-ea"/>
          <a:cs typeface="+mj-cs"/>
        </a:defRPr>
      </a:lvl3pPr>
      <a:lvl4pPr marL="1600200" indent="-228600" algn="l" defTabSz="457200" rtl="0" eaLnBrk="0" fontAlgn="base" hangingPunct="0">
        <a:spcBef>
          <a:spcPts val="1000"/>
        </a:spcBef>
        <a:spcAft>
          <a:spcPct val="0"/>
        </a:spcAft>
        <a:buClr>
          <a:srgbClr val="EF53A5"/>
        </a:buClr>
        <a:buSzPct val="80000"/>
        <a:buFont typeface="Wingdings 3" pitchFamily="18" charset="2"/>
        <a:buChar char=""/>
        <a:defRPr sz="1400" kern="1200">
          <a:solidFill>
            <a:schemeClr val="tx1"/>
          </a:solidFill>
          <a:latin typeface="+mj-lt"/>
          <a:ea typeface="+mj-ea"/>
          <a:cs typeface="+mj-cs"/>
        </a:defRPr>
      </a:lvl4pPr>
      <a:lvl5pPr marL="2057400" indent="-228600" algn="l" defTabSz="457200" rtl="0" eaLnBrk="0" fontAlgn="base" hangingPunct="0">
        <a:spcBef>
          <a:spcPts val="1000"/>
        </a:spcBef>
        <a:spcAft>
          <a:spcPct val="0"/>
        </a:spcAft>
        <a:buClr>
          <a:srgbClr val="EF53A5"/>
        </a:buClr>
        <a:buSzPct val="80000"/>
        <a:buFont typeface="Wingdings 3" pitchFamily="18" charset="2"/>
        <a:buChar char=""/>
        <a:defRPr sz="140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hyperlink" Target="http://www.bestrong.org.gr/pictures/original/b_2918_or_alcohol_history.jpg" TargetMode="External"/><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8.xml"/><Relationship Id="rId4" Type="http://schemas.openxmlformats.org/officeDocument/2006/relationships/image" Target="../media/image19.jpeg"/></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7.xml"/><Relationship Id="rId1" Type="http://schemas.openxmlformats.org/officeDocument/2006/relationships/slideLayout" Target="../slideLayouts/slideLayout8.xml"/><Relationship Id="rId4" Type="http://schemas.openxmlformats.org/officeDocument/2006/relationships/image" Target="../media/image23.jpeg"/></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hyperlink" Target="http://www.sansimera.gr/almanac/0512" TargetMode="External"/><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4514" name="Rectangle 2"/>
          <p:cNvSpPr>
            <a:spLocks noGrp="1"/>
          </p:cNvSpPr>
          <p:nvPr>
            <p:ph type="title"/>
          </p:nvPr>
        </p:nvSpPr>
        <p:spPr/>
        <p:txBody>
          <a:bodyPr/>
          <a:lstStyle/>
          <a:p>
            <a:pPr algn="ctr" eaLnBrk="1" hangingPunct="1"/>
            <a:r>
              <a:rPr lang="en-US" sz="2800" b="1" smtClean="0"/>
              <a:t>TMHMA B2</a:t>
            </a:r>
            <a:br>
              <a:rPr lang="en-US" sz="2800" b="1" smtClean="0"/>
            </a:br>
            <a:r>
              <a:rPr lang="el-GR" sz="2800" b="1" smtClean="0"/>
              <a:t>Υπεύθυνη καθηγήτρια: Χαραλαμπίδου Ανατολή ΠΕ06</a:t>
            </a:r>
          </a:p>
        </p:txBody>
      </p:sp>
      <p:sp>
        <p:nvSpPr>
          <p:cNvPr id="64515" name="Rectangle 3"/>
          <p:cNvSpPr>
            <a:spLocks noGrp="1"/>
          </p:cNvSpPr>
          <p:nvPr>
            <p:ph type="body" idx="1"/>
          </p:nvPr>
        </p:nvSpPr>
        <p:spPr>
          <a:xfrm>
            <a:off x="493713" y="1347788"/>
            <a:ext cx="11423650" cy="7834312"/>
          </a:xfrm>
        </p:spPr>
        <p:txBody>
          <a:bodyPr/>
          <a:lstStyle/>
          <a:p>
            <a:pPr algn="ctr" eaLnBrk="1" hangingPunct="1">
              <a:lnSpc>
                <a:spcPct val="80000"/>
              </a:lnSpc>
            </a:pPr>
            <a:r>
              <a:rPr lang="el-GR" sz="1600" b="1" smtClean="0"/>
              <a:t> ΚΩΣΤΟΠΟΥΛΟΥ ΔΗΜΗΤΡΑ</a:t>
            </a:r>
          </a:p>
          <a:p>
            <a:pPr algn="ctr" eaLnBrk="1" hangingPunct="1">
              <a:lnSpc>
                <a:spcPct val="80000"/>
              </a:lnSpc>
            </a:pPr>
            <a:r>
              <a:rPr lang="el-GR" sz="1600" b="1" smtClean="0"/>
              <a:t>ΛΑΜΑ ΝΙΚΟΛΑ</a:t>
            </a:r>
          </a:p>
          <a:p>
            <a:pPr algn="ctr" eaLnBrk="1" hangingPunct="1">
              <a:lnSpc>
                <a:spcPct val="80000"/>
              </a:lnSpc>
            </a:pPr>
            <a:r>
              <a:rPr lang="el-GR" sz="1600" b="1" smtClean="0"/>
              <a:t>ΛΙΑΚΟΣ ΚΩΝΣΤΑΝΤΙΝΟΣ</a:t>
            </a:r>
          </a:p>
          <a:p>
            <a:pPr algn="ctr" eaLnBrk="1" hangingPunct="1">
              <a:lnSpc>
                <a:spcPct val="80000"/>
              </a:lnSpc>
            </a:pPr>
            <a:r>
              <a:rPr lang="el-GR" sz="1600" b="1" smtClean="0"/>
              <a:t>ΜΑΓΓΑΝΙΑΡΗ ΑΘΗΝΑ</a:t>
            </a:r>
          </a:p>
          <a:p>
            <a:pPr algn="ctr" eaLnBrk="1" hangingPunct="1">
              <a:lnSpc>
                <a:spcPct val="80000"/>
              </a:lnSpc>
            </a:pPr>
            <a:r>
              <a:rPr lang="el-GR" sz="1600" b="1" smtClean="0"/>
              <a:t>ΜΕΘΕΝΙΤΗΣ ΓΚΡΟΣ ΙΩΑΝΝΗΣ</a:t>
            </a:r>
          </a:p>
          <a:p>
            <a:pPr algn="ctr" eaLnBrk="1" hangingPunct="1">
              <a:lnSpc>
                <a:spcPct val="80000"/>
              </a:lnSpc>
            </a:pPr>
            <a:r>
              <a:rPr lang="el-GR" sz="1600" b="1" smtClean="0"/>
              <a:t>ΜΙΛΟ ΚΩΝΣΤΑΝΤΙΝΟΣ</a:t>
            </a:r>
          </a:p>
          <a:p>
            <a:pPr algn="ctr" eaLnBrk="1" hangingPunct="1">
              <a:lnSpc>
                <a:spcPct val="80000"/>
              </a:lnSpc>
            </a:pPr>
            <a:r>
              <a:rPr lang="el-GR" sz="1600" b="1" smtClean="0"/>
              <a:t>ΜΠΑΝΤΟΣ ΚΩΝΣΤΑΝΤΙΝΟΣ</a:t>
            </a:r>
          </a:p>
          <a:p>
            <a:pPr algn="ctr" eaLnBrk="1" hangingPunct="1">
              <a:lnSpc>
                <a:spcPct val="80000"/>
              </a:lnSpc>
            </a:pPr>
            <a:r>
              <a:rPr lang="el-GR" sz="1600" b="1" smtClean="0"/>
              <a:t>ΜΠΟΤΣΑΣ ΠΑΝΑΓΙΩΤΗΣ</a:t>
            </a:r>
          </a:p>
          <a:p>
            <a:pPr algn="ctr" eaLnBrk="1" hangingPunct="1">
              <a:lnSpc>
                <a:spcPct val="80000"/>
              </a:lnSpc>
            </a:pPr>
            <a:r>
              <a:rPr lang="el-GR" sz="1600" b="1" smtClean="0"/>
              <a:t>ΜΠΟΥΓΙΑΡΙ ΑΝΝΑ</a:t>
            </a:r>
          </a:p>
          <a:p>
            <a:pPr algn="ctr" eaLnBrk="1" hangingPunct="1">
              <a:lnSpc>
                <a:spcPct val="80000"/>
              </a:lnSpc>
            </a:pPr>
            <a:r>
              <a:rPr lang="el-GR" sz="1600" b="1" smtClean="0"/>
              <a:t>ΜΠΟΥΛΛΑΡΙ ΑΡΣΕΝ</a:t>
            </a:r>
          </a:p>
          <a:p>
            <a:pPr algn="ctr" eaLnBrk="1" hangingPunct="1">
              <a:lnSpc>
                <a:spcPct val="80000"/>
              </a:lnSpc>
            </a:pPr>
            <a:r>
              <a:rPr lang="el-GR" sz="1600" b="1" smtClean="0"/>
              <a:t>ΝΙΚΑΣ ΚΩΝΣΤΑΝΤΙΝΟΣ-ΟΡΕΣΤΗΣ</a:t>
            </a:r>
          </a:p>
          <a:p>
            <a:pPr algn="ctr" eaLnBrk="1" hangingPunct="1">
              <a:lnSpc>
                <a:spcPct val="80000"/>
              </a:lnSpc>
            </a:pPr>
            <a:r>
              <a:rPr lang="el-GR" sz="1600" b="1" smtClean="0"/>
              <a:t>ΞΕΣΦΙΓΓΗΣ ΙΩΑΝΝΗΣ</a:t>
            </a:r>
          </a:p>
          <a:p>
            <a:pPr algn="ctr" eaLnBrk="1" hangingPunct="1">
              <a:lnSpc>
                <a:spcPct val="80000"/>
              </a:lnSpc>
            </a:pPr>
            <a:r>
              <a:rPr lang="el-GR" sz="1600" b="1" smtClean="0"/>
              <a:t>ΠΕΤΡΙΔΗ ΔΑΝΑΗ ΡΑΦΑΕΛΑ</a:t>
            </a:r>
          </a:p>
          <a:p>
            <a:pPr algn="ctr" eaLnBrk="1" hangingPunct="1">
              <a:lnSpc>
                <a:spcPct val="80000"/>
              </a:lnSpc>
            </a:pPr>
            <a:r>
              <a:rPr lang="el-GR" sz="1600" b="1" smtClean="0"/>
              <a:t>ΠΕΤΡΟΠΟΥΛΟΣΙΟΡΔΑΝΗΣ</a:t>
            </a:r>
          </a:p>
          <a:p>
            <a:pPr algn="ctr" eaLnBrk="1" hangingPunct="1">
              <a:lnSpc>
                <a:spcPct val="80000"/>
              </a:lnSpc>
            </a:pPr>
            <a:r>
              <a:rPr lang="el-GR" sz="1600" b="1" smtClean="0"/>
              <a:t>ΡΑΠΑΪΧΡΗΣΤΟΣ</a:t>
            </a:r>
          </a:p>
          <a:p>
            <a:pPr algn="ctr" eaLnBrk="1" hangingPunct="1">
              <a:lnSpc>
                <a:spcPct val="80000"/>
              </a:lnSpc>
            </a:pPr>
            <a:r>
              <a:rPr lang="el-GR" sz="1600" b="1" smtClean="0"/>
              <a:t>ΡΟΚΚΟΣ ΚΩΝΣΤΑΝΤΙΝΟΣ</a:t>
            </a:r>
          </a:p>
          <a:p>
            <a:pPr algn="ctr" eaLnBrk="1" hangingPunct="1">
              <a:lnSpc>
                <a:spcPct val="80000"/>
              </a:lnSpc>
            </a:pPr>
            <a:r>
              <a:rPr lang="el-GR" sz="1600" b="1" smtClean="0"/>
              <a:t>ΣΙΔΕΡΗ ΑΓΓΕΛΙΚΗ</a:t>
            </a:r>
          </a:p>
          <a:p>
            <a:pPr algn="ctr" eaLnBrk="1" hangingPunct="1">
              <a:lnSpc>
                <a:spcPct val="80000"/>
              </a:lnSpc>
            </a:pPr>
            <a:r>
              <a:rPr lang="el-GR" sz="1600" b="1" smtClean="0"/>
              <a:t>ΣΟΛΟΓΑΝΗΣ ΠΑΝΤΕΛΕΗΜΩΝ</a:t>
            </a:r>
          </a:p>
          <a:p>
            <a:pPr algn="ctr" eaLnBrk="1" hangingPunct="1">
              <a:lnSpc>
                <a:spcPct val="80000"/>
              </a:lnSpc>
            </a:pPr>
            <a:r>
              <a:rPr lang="el-GR" sz="1600" b="1" smtClean="0"/>
              <a:t>ΣΠΙΡΟΠΑΛΙΑΛΕΞΑΝΔΡΟΣ </a:t>
            </a:r>
          </a:p>
          <a:p>
            <a:pPr algn="ctr" eaLnBrk="1" hangingPunct="1">
              <a:lnSpc>
                <a:spcPct val="80000"/>
              </a:lnSpc>
            </a:pPr>
            <a:r>
              <a:rPr lang="el-GR" sz="1600" b="1" smtClean="0"/>
              <a:t>ΤΖΟΥΒΑΛΗΣ- ΚΥΡΟΛΙΒΑΝΟΣ ΚΩΝΣΤΑΝΤΙΝΟΣ</a:t>
            </a:r>
          </a:p>
          <a:p>
            <a:pPr algn="ctr" eaLnBrk="1" hangingPunct="1">
              <a:lnSpc>
                <a:spcPct val="80000"/>
              </a:lnSpc>
            </a:pPr>
            <a:r>
              <a:rPr lang="el-GR" sz="1600" b="1" smtClean="0"/>
              <a:t>ΤΟΧΜΑΧΙΔΟΥ ΣΑΡΑ</a:t>
            </a:r>
          </a:p>
          <a:p>
            <a:pPr algn="ctr" eaLnBrk="1" hangingPunct="1">
              <a:lnSpc>
                <a:spcPct val="80000"/>
              </a:lnSpc>
            </a:pPr>
            <a:r>
              <a:rPr lang="el-GR" sz="1600" b="1" smtClean="0"/>
              <a:t>ΦΑΛΤΣΕΤΑ ΜΑΡΙΑ</a:t>
            </a:r>
          </a:p>
          <a:p>
            <a:pPr algn="ctr" eaLnBrk="1" hangingPunct="1">
              <a:lnSpc>
                <a:spcPct val="80000"/>
              </a:lnSpc>
            </a:pPr>
            <a:r>
              <a:rPr lang="el-GR" sz="1600" b="1" smtClean="0"/>
              <a:t>ΧΑΜΑΤΑΪ ΑΡΝΤΙΤΑ</a:t>
            </a:r>
          </a:p>
        </p:txBody>
      </p:sp>
    </p:spTree>
  </p:cSld>
  <p:clrMapOvr>
    <a:masterClrMapping/>
  </p:clrMapOvr>
  <p:transition advClick="0" advTm="5000">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8" presetClass="entr" presetSubtype="0" fill="hold" grpId="0" nodeType="withEffect">
                                  <p:stCondLst>
                                    <p:cond delay="0"/>
                                  </p:stCondLst>
                                  <p:childTnLst>
                                    <p:set>
                                      <p:cBhvr>
                                        <p:cTn id="6" dur="1" fill="hold">
                                          <p:stCondLst>
                                            <p:cond delay="0"/>
                                          </p:stCondLst>
                                        </p:cTn>
                                        <p:tgtEl>
                                          <p:spTgt spid="64514"/>
                                        </p:tgtEl>
                                        <p:attrNameLst>
                                          <p:attrName>style.visibility</p:attrName>
                                        </p:attrNameLst>
                                      </p:cBhvr>
                                      <p:to>
                                        <p:strVal val="visible"/>
                                      </p:to>
                                    </p:set>
                                    <p:anim calcmode="lin" valueType="num">
                                      <p:cBhvr>
                                        <p:cTn id="7" dur="15000" fill="hold"/>
                                        <p:tgtEl>
                                          <p:spTgt spid="64514"/>
                                        </p:tgtEl>
                                        <p:attrNameLst>
                                          <p:attrName>ppt_x</p:attrName>
                                        </p:attrNameLst>
                                      </p:cBhvr>
                                      <p:tavLst>
                                        <p:tav tm="0">
                                          <p:val>
                                            <p:strVal val="#ppt_x"/>
                                          </p:val>
                                        </p:tav>
                                        <p:tav tm="100000">
                                          <p:val>
                                            <p:strVal val="#ppt_x"/>
                                          </p:val>
                                        </p:tav>
                                      </p:tavLst>
                                    </p:anim>
                                    <p:anim calcmode="lin" valueType="num">
                                      <p:cBhvr>
                                        <p:cTn id="8" dur="15000" fill="hold"/>
                                        <p:tgtEl>
                                          <p:spTgt spid="64514"/>
                                        </p:tgtEl>
                                        <p:attrNameLst>
                                          <p:attrName>ppt_y</p:attrName>
                                        </p:attrNameLst>
                                      </p:cBhvr>
                                      <p:tavLst>
                                        <p:tav tm="0">
                                          <p:val>
                                            <p:strVal val="#ppt_y+1"/>
                                          </p:val>
                                        </p:tav>
                                        <p:tav tm="100000">
                                          <p:val>
                                            <p:strVal val="#ppt_y-1"/>
                                          </p:val>
                                        </p:tav>
                                      </p:tavLst>
                                    </p:anim>
                                  </p:childTnLst>
                                </p:cTn>
                              </p:par>
                              <p:par>
                                <p:cTn id="9" presetID="28" presetClass="entr" presetSubtype="0" fill="hold" grpId="0" nodeType="withEffect">
                                  <p:stCondLst>
                                    <p:cond delay="0"/>
                                  </p:stCondLst>
                                  <p:childTnLst>
                                    <p:set>
                                      <p:cBhvr>
                                        <p:cTn id="10" dur="1" fill="hold">
                                          <p:stCondLst>
                                            <p:cond delay="0"/>
                                          </p:stCondLst>
                                        </p:cTn>
                                        <p:tgtEl>
                                          <p:spTgt spid="64515">
                                            <p:txEl>
                                              <p:pRg st="0" end="0"/>
                                            </p:txEl>
                                          </p:spTgt>
                                        </p:tgtEl>
                                        <p:attrNameLst>
                                          <p:attrName>style.visibility</p:attrName>
                                        </p:attrNameLst>
                                      </p:cBhvr>
                                      <p:to>
                                        <p:strVal val="visible"/>
                                      </p:to>
                                    </p:set>
                                    <p:anim calcmode="lin" valueType="num">
                                      <p:cBhvr>
                                        <p:cTn id="11" dur="15000" fill="hold"/>
                                        <p:tgtEl>
                                          <p:spTgt spid="64515">
                                            <p:txEl>
                                              <p:pRg st="0" end="0"/>
                                            </p:txEl>
                                          </p:spTgt>
                                        </p:tgtEl>
                                        <p:attrNameLst>
                                          <p:attrName>ppt_x</p:attrName>
                                        </p:attrNameLst>
                                      </p:cBhvr>
                                      <p:tavLst>
                                        <p:tav tm="0">
                                          <p:val>
                                            <p:strVal val="#ppt_x"/>
                                          </p:val>
                                        </p:tav>
                                        <p:tav tm="100000">
                                          <p:val>
                                            <p:strVal val="#ppt_x"/>
                                          </p:val>
                                        </p:tav>
                                      </p:tavLst>
                                    </p:anim>
                                    <p:anim calcmode="lin" valueType="num">
                                      <p:cBhvr>
                                        <p:cTn id="12" dur="15000" fill="hold"/>
                                        <p:tgtEl>
                                          <p:spTgt spid="64515">
                                            <p:txEl>
                                              <p:pRg st="0" end="0"/>
                                            </p:txEl>
                                          </p:spTgt>
                                        </p:tgtEl>
                                        <p:attrNameLst>
                                          <p:attrName>ppt_y</p:attrName>
                                        </p:attrNameLst>
                                      </p:cBhvr>
                                      <p:tavLst>
                                        <p:tav tm="0">
                                          <p:val>
                                            <p:strVal val="#ppt_y+1"/>
                                          </p:val>
                                        </p:tav>
                                        <p:tav tm="100000">
                                          <p:val>
                                            <p:strVal val="#ppt_y-1"/>
                                          </p:val>
                                        </p:tav>
                                      </p:tavLst>
                                    </p:anim>
                                  </p:childTnLst>
                                </p:cTn>
                              </p:par>
                              <p:par>
                                <p:cTn id="13" presetID="28" presetClass="entr" presetSubtype="0" fill="hold" grpId="0" nodeType="withEffect">
                                  <p:stCondLst>
                                    <p:cond delay="0"/>
                                  </p:stCondLst>
                                  <p:childTnLst>
                                    <p:set>
                                      <p:cBhvr>
                                        <p:cTn id="14" dur="1" fill="hold">
                                          <p:stCondLst>
                                            <p:cond delay="0"/>
                                          </p:stCondLst>
                                        </p:cTn>
                                        <p:tgtEl>
                                          <p:spTgt spid="64515">
                                            <p:txEl>
                                              <p:pRg st="1" end="1"/>
                                            </p:txEl>
                                          </p:spTgt>
                                        </p:tgtEl>
                                        <p:attrNameLst>
                                          <p:attrName>style.visibility</p:attrName>
                                        </p:attrNameLst>
                                      </p:cBhvr>
                                      <p:to>
                                        <p:strVal val="visible"/>
                                      </p:to>
                                    </p:set>
                                    <p:anim calcmode="lin" valueType="num">
                                      <p:cBhvr>
                                        <p:cTn id="15" dur="15000" fill="hold"/>
                                        <p:tgtEl>
                                          <p:spTgt spid="64515">
                                            <p:txEl>
                                              <p:pRg st="1" end="1"/>
                                            </p:txEl>
                                          </p:spTgt>
                                        </p:tgtEl>
                                        <p:attrNameLst>
                                          <p:attrName>ppt_x</p:attrName>
                                        </p:attrNameLst>
                                      </p:cBhvr>
                                      <p:tavLst>
                                        <p:tav tm="0">
                                          <p:val>
                                            <p:strVal val="#ppt_x"/>
                                          </p:val>
                                        </p:tav>
                                        <p:tav tm="100000">
                                          <p:val>
                                            <p:strVal val="#ppt_x"/>
                                          </p:val>
                                        </p:tav>
                                      </p:tavLst>
                                    </p:anim>
                                    <p:anim calcmode="lin" valueType="num">
                                      <p:cBhvr>
                                        <p:cTn id="16" dur="15000" fill="hold"/>
                                        <p:tgtEl>
                                          <p:spTgt spid="64515">
                                            <p:txEl>
                                              <p:pRg st="1" end="1"/>
                                            </p:txEl>
                                          </p:spTgt>
                                        </p:tgtEl>
                                        <p:attrNameLst>
                                          <p:attrName>ppt_y</p:attrName>
                                        </p:attrNameLst>
                                      </p:cBhvr>
                                      <p:tavLst>
                                        <p:tav tm="0">
                                          <p:val>
                                            <p:strVal val="#ppt_y+1"/>
                                          </p:val>
                                        </p:tav>
                                        <p:tav tm="100000">
                                          <p:val>
                                            <p:strVal val="#ppt_y-1"/>
                                          </p:val>
                                        </p:tav>
                                      </p:tavLst>
                                    </p:anim>
                                  </p:childTnLst>
                                </p:cTn>
                              </p:par>
                              <p:par>
                                <p:cTn id="17" presetID="28" presetClass="entr" presetSubtype="0" fill="hold" grpId="0" nodeType="withEffect">
                                  <p:stCondLst>
                                    <p:cond delay="0"/>
                                  </p:stCondLst>
                                  <p:childTnLst>
                                    <p:set>
                                      <p:cBhvr>
                                        <p:cTn id="18" dur="1" fill="hold">
                                          <p:stCondLst>
                                            <p:cond delay="0"/>
                                          </p:stCondLst>
                                        </p:cTn>
                                        <p:tgtEl>
                                          <p:spTgt spid="64515">
                                            <p:txEl>
                                              <p:pRg st="2" end="2"/>
                                            </p:txEl>
                                          </p:spTgt>
                                        </p:tgtEl>
                                        <p:attrNameLst>
                                          <p:attrName>style.visibility</p:attrName>
                                        </p:attrNameLst>
                                      </p:cBhvr>
                                      <p:to>
                                        <p:strVal val="visible"/>
                                      </p:to>
                                    </p:set>
                                    <p:anim calcmode="lin" valueType="num">
                                      <p:cBhvr>
                                        <p:cTn id="19" dur="15000" fill="hold"/>
                                        <p:tgtEl>
                                          <p:spTgt spid="64515">
                                            <p:txEl>
                                              <p:pRg st="2" end="2"/>
                                            </p:txEl>
                                          </p:spTgt>
                                        </p:tgtEl>
                                        <p:attrNameLst>
                                          <p:attrName>ppt_x</p:attrName>
                                        </p:attrNameLst>
                                      </p:cBhvr>
                                      <p:tavLst>
                                        <p:tav tm="0">
                                          <p:val>
                                            <p:strVal val="#ppt_x"/>
                                          </p:val>
                                        </p:tav>
                                        <p:tav tm="100000">
                                          <p:val>
                                            <p:strVal val="#ppt_x"/>
                                          </p:val>
                                        </p:tav>
                                      </p:tavLst>
                                    </p:anim>
                                    <p:anim calcmode="lin" valueType="num">
                                      <p:cBhvr>
                                        <p:cTn id="20" dur="15000" fill="hold"/>
                                        <p:tgtEl>
                                          <p:spTgt spid="64515">
                                            <p:txEl>
                                              <p:pRg st="2" end="2"/>
                                            </p:txEl>
                                          </p:spTgt>
                                        </p:tgtEl>
                                        <p:attrNameLst>
                                          <p:attrName>ppt_y</p:attrName>
                                        </p:attrNameLst>
                                      </p:cBhvr>
                                      <p:tavLst>
                                        <p:tav tm="0">
                                          <p:val>
                                            <p:strVal val="#ppt_y+1"/>
                                          </p:val>
                                        </p:tav>
                                        <p:tav tm="100000">
                                          <p:val>
                                            <p:strVal val="#ppt_y-1"/>
                                          </p:val>
                                        </p:tav>
                                      </p:tavLst>
                                    </p:anim>
                                  </p:childTnLst>
                                </p:cTn>
                              </p:par>
                              <p:par>
                                <p:cTn id="21" presetID="28" presetClass="entr" presetSubtype="0" fill="hold" grpId="0" nodeType="withEffect">
                                  <p:stCondLst>
                                    <p:cond delay="0"/>
                                  </p:stCondLst>
                                  <p:childTnLst>
                                    <p:set>
                                      <p:cBhvr>
                                        <p:cTn id="22" dur="1" fill="hold">
                                          <p:stCondLst>
                                            <p:cond delay="0"/>
                                          </p:stCondLst>
                                        </p:cTn>
                                        <p:tgtEl>
                                          <p:spTgt spid="64515">
                                            <p:txEl>
                                              <p:pRg st="3" end="3"/>
                                            </p:txEl>
                                          </p:spTgt>
                                        </p:tgtEl>
                                        <p:attrNameLst>
                                          <p:attrName>style.visibility</p:attrName>
                                        </p:attrNameLst>
                                      </p:cBhvr>
                                      <p:to>
                                        <p:strVal val="visible"/>
                                      </p:to>
                                    </p:set>
                                    <p:anim calcmode="lin" valueType="num">
                                      <p:cBhvr>
                                        <p:cTn id="23" dur="15000" fill="hold"/>
                                        <p:tgtEl>
                                          <p:spTgt spid="64515">
                                            <p:txEl>
                                              <p:pRg st="3" end="3"/>
                                            </p:txEl>
                                          </p:spTgt>
                                        </p:tgtEl>
                                        <p:attrNameLst>
                                          <p:attrName>ppt_x</p:attrName>
                                        </p:attrNameLst>
                                      </p:cBhvr>
                                      <p:tavLst>
                                        <p:tav tm="0">
                                          <p:val>
                                            <p:strVal val="#ppt_x"/>
                                          </p:val>
                                        </p:tav>
                                        <p:tav tm="100000">
                                          <p:val>
                                            <p:strVal val="#ppt_x"/>
                                          </p:val>
                                        </p:tav>
                                      </p:tavLst>
                                    </p:anim>
                                    <p:anim calcmode="lin" valueType="num">
                                      <p:cBhvr>
                                        <p:cTn id="24" dur="15000" fill="hold"/>
                                        <p:tgtEl>
                                          <p:spTgt spid="64515">
                                            <p:txEl>
                                              <p:pRg st="3" end="3"/>
                                            </p:txEl>
                                          </p:spTgt>
                                        </p:tgtEl>
                                        <p:attrNameLst>
                                          <p:attrName>ppt_y</p:attrName>
                                        </p:attrNameLst>
                                      </p:cBhvr>
                                      <p:tavLst>
                                        <p:tav tm="0">
                                          <p:val>
                                            <p:strVal val="#ppt_y+1"/>
                                          </p:val>
                                        </p:tav>
                                        <p:tav tm="100000">
                                          <p:val>
                                            <p:strVal val="#ppt_y-1"/>
                                          </p:val>
                                        </p:tav>
                                      </p:tavLst>
                                    </p:anim>
                                  </p:childTnLst>
                                </p:cTn>
                              </p:par>
                              <p:par>
                                <p:cTn id="25" presetID="28" presetClass="entr" presetSubtype="0" fill="hold" grpId="0" nodeType="withEffect">
                                  <p:stCondLst>
                                    <p:cond delay="0"/>
                                  </p:stCondLst>
                                  <p:childTnLst>
                                    <p:set>
                                      <p:cBhvr>
                                        <p:cTn id="26" dur="1" fill="hold">
                                          <p:stCondLst>
                                            <p:cond delay="0"/>
                                          </p:stCondLst>
                                        </p:cTn>
                                        <p:tgtEl>
                                          <p:spTgt spid="64515">
                                            <p:txEl>
                                              <p:pRg st="4" end="4"/>
                                            </p:txEl>
                                          </p:spTgt>
                                        </p:tgtEl>
                                        <p:attrNameLst>
                                          <p:attrName>style.visibility</p:attrName>
                                        </p:attrNameLst>
                                      </p:cBhvr>
                                      <p:to>
                                        <p:strVal val="visible"/>
                                      </p:to>
                                    </p:set>
                                    <p:anim calcmode="lin" valueType="num">
                                      <p:cBhvr>
                                        <p:cTn id="27" dur="15000" fill="hold"/>
                                        <p:tgtEl>
                                          <p:spTgt spid="64515">
                                            <p:txEl>
                                              <p:pRg st="4" end="4"/>
                                            </p:txEl>
                                          </p:spTgt>
                                        </p:tgtEl>
                                        <p:attrNameLst>
                                          <p:attrName>ppt_x</p:attrName>
                                        </p:attrNameLst>
                                      </p:cBhvr>
                                      <p:tavLst>
                                        <p:tav tm="0">
                                          <p:val>
                                            <p:strVal val="#ppt_x"/>
                                          </p:val>
                                        </p:tav>
                                        <p:tav tm="100000">
                                          <p:val>
                                            <p:strVal val="#ppt_x"/>
                                          </p:val>
                                        </p:tav>
                                      </p:tavLst>
                                    </p:anim>
                                    <p:anim calcmode="lin" valueType="num">
                                      <p:cBhvr>
                                        <p:cTn id="28" dur="15000" fill="hold"/>
                                        <p:tgtEl>
                                          <p:spTgt spid="64515">
                                            <p:txEl>
                                              <p:pRg st="4" end="4"/>
                                            </p:txEl>
                                          </p:spTgt>
                                        </p:tgtEl>
                                        <p:attrNameLst>
                                          <p:attrName>ppt_y</p:attrName>
                                        </p:attrNameLst>
                                      </p:cBhvr>
                                      <p:tavLst>
                                        <p:tav tm="0">
                                          <p:val>
                                            <p:strVal val="#ppt_y+1"/>
                                          </p:val>
                                        </p:tav>
                                        <p:tav tm="100000">
                                          <p:val>
                                            <p:strVal val="#ppt_y-1"/>
                                          </p:val>
                                        </p:tav>
                                      </p:tavLst>
                                    </p:anim>
                                  </p:childTnLst>
                                </p:cTn>
                              </p:par>
                              <p:par>
                                <p:cTn id="29" presetID="28" presetClass="entr" presetSubtype="0" fill="hold" grpId="0" nodeType="withEffect">
                                  <p:stCondLst>
                                    <p:cond delay="0"/>
                                  </p:stCondLst>
                                  <p:childTnLst>
                                    <p:set>
                                      <p:cBhvr>
                                        <p:cTn id="30" dur="1" fill="hold">
                                          <p:stCondLst>
                                            <p:cond delay="0"/>
                                          </p:stCondLst>
                                        </p:cTn>
                                        <p:tgtEl>
                                          <p:spTgt spid="64515">
                                            <p:txEl>
                                              <p:pRg st="5" end="5"/>
                                            </p:txEl>
                                          </p:spTgt>
                                        </p:tgtEl>
                                        <p:attrNameLst>
                                          <p:attrName>style.visibility</p:attrName>
                                        </p:attrNameLst>
                                      </p:cBhvr>
                                      <p:to>
                                        <p:strVal val="visible"/>
                                      </p:to>
                                    </p:set>
                                    <p:anim calcmode="lin" valueType="num">
                                      <p:cBhvr>
                                        <p:cTn id="31" dur="15000" fill="hold"/>
                                        <p:tgtEl>
                                          <p:spTgt spid="64515">
                                            <p:txEl>
                                              <p:pRg st="5" end="5"/>
                                            </p:txEl>
                                          </p:spTgt>
                                        </p:tgtEl>
                                        <p:attrNameLst>
                                          <p:attrName>ppt_x</p:attrName>
                                        </p:attrNameLst>
                                      </p:cBhvr>
                                      <p:tavLst>
                                        <p:tav tm="0">
                                          <p:val>
                                            <p:strVal val="#ppt_x"/>
                                          </p:val>
                                        </p:tav>
                                        <p:tav tm="100000">
                                          <p:val>
                                            <p:strVal val="#ppt_x"/>
                                          </p:val>
                                        </p:tav>
                                      </p:tavLst>
                                    </p:anim>
                                    <p:anim calcmode="lin" valueType="num">
                                      <p:cBhvr>
                                        <p:cTn id="32" dur="15000" fill="hold"/>
                                        <p:tgtEl>
                                          <p:spTgt spid="64515">
                                            <p:txEl>
                                              <p:pRg st="5" end="5"/>
                                            </p:txEl>
                                          </p:spTgt>
                                        </p:tgtEl>
                                        <p:attrNameLst>
                                          <p:attrName>ppt_y</p:attrName>
                                        </p:attrNameLst>
                                      </p:cBhvr>
                                      <p:tavLst>
                                        <p:tav tm="0">
                                          <p:val>
                                            <p:strVal val="#ppt_y+1"/>
                                          </p:val>
                                        </p:tav>
                                        <p:tav tm="100000">
                                          <p:val>
                                            <p:strVal val="#ppt_y-1"/>
                                          </p:val>
                                        </p:tav>
                                      </p:tavLst>
                                    </p:anim>
                                  </p:childTnLst>
                                </p:cTn>
                              </p:par>
                              <p:par>
                                <p:cTn id="33" presetID="28" presetClass="entr" presetSubtype="0" fill="hold" grpId="0" nodeType="withEffect">
                                  <p:stCondLst>
                                    <p:cond delay="0"/>
                                  </p:stCondLst>
                                  <p:childTnLst>
                                    <p:set>
                                      <p:cBhvr>
                                        <p:cTn id="34" dur="1" fill="hold">
                                          <p:stCondLst>
                                            <p:cond delay="0"/>
                                          </p:stCondLst>
                                        </p:cTn>
                                        <p:tgtEl>
                                          <p:spTgt spid="64515">
                                            <p:txEl>
                                              <p:pRg st="6" end="6"/>
                                            </p:txEl>
                                          </p:spTgt>
                                        </p:tgtEl>
                                        <p:attrNameLst>
                                          <p:attrName>style.visibility</p:attrName>
                                        </p:attrNameLst>
                                      </p:cBhvr>
                                      <p:to>
                                        <p:strVal val="visible"/>
                                      </p:to>
                                    </p:set>
                                    <p:anim calcmode="lin" valueType="num">
                                      <p:cBhvr>
                                        <p:cTn id="35" dur="15000" fill="hold"/>
                                        <p:tgtEl>
                                          <p:spTgt spid="64515">
                                            <p:txEl>
                                              <p:pRg st="6" end="6"/>
                                            </p:txEl>
                                          </p:spTgt>
                                        </p:tgtEl>
                                        <p:attrNameLst>
                                          <p:attrName>ppt_x</p:attrName>
                                        </p:attrNameLst>
                                      </p:cBhvr>
                                      <p:tavLst>
                                        <p:tav tm="0">
                                          <p:val>
                                            <p:strVal val="#ppt_x"/>
                                          </p:val>
                                        </p:tav>
                                        <p:tav tm="100000">
                                          <p:val>
                                            <p:strVal val="#ppt_x"/>
                                          </p:val>
                                        </p:tav>
                                      </p:tavLst>
                                    </p:anim>
                                    <p:anim calcmode="lin" valueType="num">
                                      <p:cBhvr>
                                        <p:cTn id="36" dur="15000" fill="hold"/>
                                        <p:tgtEl>
                                          <p:spTgt spid="64515">
                                            <p:txEl>
                                              <p:pRg st="6" end="6"/>
                                            </p:txEl>
                                          </p:spTgt>
                                        </p:tgtEl>
                                        <p:attrNameLst>
                                          <p:attrName>ppt_y</p:attrName>
                                        </p:attrNameLst>
                                      </p:cBhvr>
                                      <p:tavLst>
                                        <p:tav tm="0">
                                          <p:val>
                                            <p:strVal val="#ppt_y+1"/>
                                          </p:val>
                                        </p:tav>
                                        <p:tav tm="100000">
                                          <p:val>
                                            <p:strVal val="#ppt_y-1"/>
                                          </p:val>
                                        </p:tav>
                                      </p:tavLst>
                                    </p:anim>
                                  </p:childTnLst>
                                </p:cTn>
                              </p:par>
                              <p:par>
                                <p:cTn id="37" presetID="28" presetClass="entr" presetSubtype="0" fill="hold" grpId="0" nodeType="withEffect">
                                  <p:stCondLst>
                                    <p:cond delay="0"/>
                                  </p:stCondLst>
                                  <p:childTnLst>
                                    <p:set>
                                      <p:cBhvr>
                                        <p:cTn id="38" dur="1" fill="hold">
                                          <p:stCondLst>
                                            <p:cond delay="0"/>
                                          </p:stCondLst>
                                        </p:cTn>
                                        <p:tgtEl>
                                          <p:spTgt spid="64515">
                                            <p:txEl>
                                              <p:pRg st="7" end="7"/>
                                            </p:txEl>
                                          </p:spTgt>
                                        </p:tgtEl>
                                        <p:attrNameLst>
                                          <p:attrName>style.visibility</p:attrName>
                                        </p:attrNameLst>
                                      </p:cBhvr>
                                      <p:to>
                                        <p:strVal val="visible"/>
                                      </p:to>
                                    </p:set>
                                    <p:anim calcmode="lin" valueType="num">
                                      <p:cBhvr>
                                        <p:cTn id="39" dur="15000" fill="hold"/>
                                        <p:tgtEl>
                                          <p:spTgt spid="64515">
                                            <p:txEl>
                                              <p:pRg st="7" end="7"/>
                                            </p:txEl>
                                          </p:spTgt>
                                        </p:tgtEl>
                                        <p:attrNameLst>
                                          <p:attrName>ppt_x</p:attrName>
                                        </p:attrNameLst>
                                      </p:cBhvr>
                                      <p:tavLst>
                                        <p:tav tm="0">
                                          <p:val>
                                            <p:strVal val="#ppt_x"/>
                                          </p:val>
                                        </p:tav>
                                        <p:tav tm="100000">
                                          <p:val>
                                            <p:strVal val="#ppt_x"/>
                                          </p:val>
                                        </p:tav>
                                      </p:tavLst>
                                    </p:anim>
                                    <p:anim calcmode="lin" valueType="num">
                                      <p:cBhvr>
                                        <p:cTn id="40" dur="15000" fill="hold"/>
                                        <p:tgtEl>
                                          <p:spTgt spid="64515">
                                            <p:txEl>
                                              <p:pRg st="7" end="7"/>
                                            </p:txEl>
                                          </p:spTgt>
                                        </p:tgtEl>
                                        <p:attrNameLst>
                                          <p:attrName>ppt_y</p:attrName>
                                        </p:attrNameLst>
                                      </p:cBhvr>
                                      <p:tavLst>
                                        <p:tav tm="0">
                                          <p:val>
                                            <p:strVal val="#ppt_y+1"/>
                                          </p:val>
                                        </p:tav>
                                        <p:tav tm="100000">
                                          <p:val>
                                            <p:strVal val="#ppt_y-1"/>
                                          </p:val>
                                        </p:tav>
                                      </p:tavLst>
                                    </p:anim>
                                  </p:childTnLst>
                                </p:cTn>
                              </p:par>
                              <p:par>
                                <p:cTn id="41" presetID="28" presetClass="entr" presetSubtype="0" fill="hold" grpId="0" nodeType="withEffect">
                                  <p:stCondLst>
                                    <p:cond delay="0"/>
                                  </p:stCondLst>
                                  <p:childTnLst>
                                    <p:set>
                                      <p:cBhvr>
                                        <p:cTn id="42" dur="1" fill="hold">
                                          <p:stCondLst>
                                            <p:cond delay="0"/>
                                          </p:stCondLst>
                                        </p:cTn>
                                        <p:tgtEl>
                                          <p:spTgt spid="64515">
                                            <p:txEl>
                                              <p:pRg st="8" end="8"/>
                                            </p:txEl>
                                          </p:spTgt>
                                        </p:tgtEl>
                                        <p:attrNameLst>
                                          <p:attrName>style.visibility</p:attrName>
                                        </p:attrNameLst>
                                      </p:cBhvr>
                                      <p:to>
                                        <p:strVal val="visible"/>
                                      </p:to>
                                    </p:set>
                                    <p:anim calcmode="lin" valueType="num">
                                      <p:cBhvr>
                                        <p:cTn id="43" dur="15000" fill="hold"/>
                                        <p:tgtEl>
                                          <p:spTgt spid="64515">
                                            <p:txEl>
                                              <p:pRg st="8" end="8"/>
                                            </p:txEl>
                                          </p:spTgt>
                                        </p:tgtEl>
                                        <p:attrNameLst>
                                          <p:attrName>ppt_x</p:attrName>
                                        </p:attrNameLst>
                                      </p:cBhvr>
                                      <p:tavLst>
                                        <p:tav tm="0">
                                          <p:val>
                                            <p:strVal val="#ppt_x"/>
                                          </p:val>
                                        </p:tav>
                                        <p:tav tm="100000">
                                          <p:val>
                                            <p:strVal val="#ppt_x"/>
                                          </p:val>
                                        </p:tav>
                                      </p:tavLst>
                                    </p:anim>
                                    <p:anim calcmode="lin" valueType="num">
                                      <p:cBhvr>
                                        <p:cTn id="44" dur="15000" fill="hold"/>
                                        <p:tgtEl>
                                          <p:spTgt spid="64515">
                                            <p:txEl>
                                              <p:pRg st="8" end="8"/>
                                            </p:txEl>
                                          </p:spTgt>
                                        </p:tgtEl>
                                        <p:attrNameLst>
                                          <p:attrName>ppt_y</p:attrName>
                                        </p:attrNameLst>
                                      </p:cBhvr>
                                      <p:tavLst>
                                        <p:tav tm="0">
                                          <p:val>
                                            <p:strVal val="#ppt_y+1"/>
                                          </p:val>
                                        </p:tav>
                                        <p:tav tm="100000">
                                          <p:val>
                                            <p:strVal val="#ppt_y-1"/>
                                          </p:val>
                                        </p:tav>
                                      </p:tavLst>
                                    </p:anim>
                                  </p:childTnLst>
                                </p:cTn>
                              </p:par>
                              <p:par>
                                <p:cTn id="45" presetID="28" presetClass="entr" presetSubtype="0" fill="hold" grpId="0" nodeType="withEffect">
                                  <p:stCondLst>
                                    <p:cond delay="0"/>
                                  </p:stCondLst>
                                  <p:childTnLst>
                                    <p:set>
                                      <p:cBhvr>
                                        <p:cTn id="46" dur="1" fill="hold">
                                          <p:stCondLst>
                                            <p:cond delay="0"/>
                                          </p:stCondLst>
                                        </p:cTn>
                                        <p:tgtEl>
                                          <p:spTgt spid="64515">
                                            <p:txEl>
                                              <p:pRg st="9" end="9"/>
                                            </p:txEl>
                                          </p:spTgt>
                                        </p:tgtEl>
                                        <p:attrNameLst>
                                          <p:attrName>style.visibility</p:attrName>
                                        </p:attrNameLst>
                                      </p:cBhvr>
                                      <p:to>
                                        <p:strVal val="visible"/>
                                      </p:to>
                                    </p:set>
                                    <p:anim calcmode="lin" valueType="num">
                                      <p:cBhvr>
                                        <p:cTn id="47" dur="15000" fill="hold"/>
                                        <p:tgtEl>
                                          <p:spTgt spid="64515">
                                            <p:txEl>
                                              <p:pRg st="9" end="9"/>
                                            </p:txEl>
                                          </p:spTgt>
                                        </p:tgtEl>
                                        <p:attrNameLst>
                                          <p:attrName>ppt_x</p:attrName>
                                        </p:attrNameLst>
                                      </p:cBhvr>
                                      <p:tavLst>
                                        <p:tav tm="0">
                                          <p:val>
                                            <p:strVal val="#ppt_x"/>
                                          </p:val>
                                        </p:tav>
                                        <p:tav tm="100000">
                                          <p:val>
                                            <p:strVal val="#ppt_x"/>
                                          </p:val>
                                        </p:tav>
                                      </p:tavLst>
                                    </p:anim>
                                    <p:anim calcmode="lin" valueType="num">
                                      <p:cBhvr>
                                        <p:cTn id="48" dur="15000" fill="hold"/>
                                        <p:tgtEl>
                                          <p:spTgt spid="64515">
                                            <p:txEl>
                                              <p:pRg st="9" end="9"/>
                                            </p:txEl>
                                          </p:spTgt>
                                        </p:tgtEl>
                                        <p:attrNameLst>
                                          <p:attrName>ppt_y</p:attrName>
                                        </p:attrNameLst>
                                      </p:cBhvr>
                                      <p:tavLst>
                                        <p:tav tm="0">
                                          <p:val>
                                            <p:strVal val="#ppt_y+1"/>
                                          </p:val>
                                        </p:tav>
                                        <p:tav tm="100000">
                                          <p:val>
                                            <p:strVal val="#ppt_y-1"/>
                                          </p:val>
                                        </p:tav>
                                      </p:tavLst>
                                    </p:anim>
                                  </p:childTnLst>
                                </p:cTn>
                              </p:par>
                              <p:par>
                                <p:cTn id="49" presetID="28" presetClass="entr" presetSubtype="0" fill="hold" grpId="0" nodeType="withEffect">
                                  <p:stCondLst>
                                    <p:cond delay="0"/>
                                  </p:stCondLst>
                                  <p:childTnLst>
                                    <p:set>
                                      <p:cBhvr>
                                        <p:cTn id="50" dur="1" fill="hold">
                                          <p:stCondLst>
                                            <p:cond delay="0"/>
                                          </p:stCondLst>
                                        </p:cTn>
                                        <p:tgtEl>
                                          <p:spTgt spid="64515">
                                            <p:txEl>
                                              <p:pRg st="10" end="10"/>
                                            </p:txEl>
                                          </p:spTgt>
                                        </p:tgtEl>
                                        <p:attrNameLst>
                                          <p:attrName>style.visibility</p:attrName>
                                        </p:attrNameLst>
                                      </p:cBhvr>
                                      <p:to>
                                        <p:strVal val="visible"/>
                                      </p:to>
                                    </p:set>
                                    <p:anim calcmode="lin" valueType="num">
                                      <p:cBhvr>
                                        <p:cTn id="51" dur="15000" fill="hold"/>
                                        <p:tgtEl>
                                          <p:spTgt spid="64515">
                                            <p:txEl>
                                              <p:pRg st="10" end="10"/>
                                            </p:txEl>
                                          </p:spTgt>
                                        </p:tgtEl>
                                        <p:attrNameLst>
                                          <p:attrName>ppt_x</p:attrName>
                                        </p:attrNameLst>
                                      </p:cBhvr>
                                      <p:tavLst>
                                        <p:tav tm="0">
                                          <p:val>
                                            <p:strVal val="#ppt_x"/>
                                          </p:val>
                                        </p:tav>
                                        <p:tav tm="100000">
                                          <p:val>
                                            <p:strVal val="#ppt_x"/>
                                          </p:val>
                                        </p:tav>
                                      </p:tavLst>
                                    </p:anim>
                                    <p:anim calcmode="lin" valueType="num">
                                      <p:cBhvr>
                                        <p:cTn id="52" dur="15000" fill="hold"/>
                                        <p:tgtEl>
                                          <p:spTgt spid="64515">
                                            <p:txEl>
                                              <p:pRg st="10" end="10"/>
                                            </p:txEl>
                                          </p:spTgt>
                                        </p:tgtEl>
                                        <p:attrNameLst>
                                          <p:attrName>ppt_y</p:attrName>
                                        </p:attrNameLst>
                                      </p:cBhvr>
                                      <p:tavLst>
                                        <p:tav tm="0">
                                          <p:val>
                                            <p:strVal val="#ppt_y+1"/>
                                          </p:val>
                                        </p:tav>
                                        <p:tav tm="100000">
                                          <p:val>
                                            <p:strVal val="#ppt_y-1"/>
                                          </p:val>
                                        </p:tav>
                                      </p:tavLst>
                                    </p:anim>
                                  </p:childTnLst>
                                </p:cTn>
                              </p:par>
                              <p:par>
                                <p:cTn id="53" presetID="28" presetClass="entr" presetSubtype="0" fill="hold" grpId="0" nodeType="withEffect">
                                  <p:stCondLst>
                                    <p:cond delay="0"/>
                                  </p:stCondLst>
                                  <p:childTnLst>
                                    <p:set>
                                      <p:cBhvr>
                                        <p:cTn id="54" dur="1" fill="hold">
                                          <p:stCondLst>
                                            <p:cond delay="0"/>
                                          </p:stCondLst>
                                        </p:cTn>
                                        <p:tgtEl>
                                          <p:spTgt spid="64515">
                                            <p:txEl>
                                              <p:pRg st="11" end="11"/>
                                            </p:txEl>
                                          </p:spTgt>
                                        </p:tgtEl>
                                        <p:attrNameLst>
                                          <p:attrName>style.visibility</p:attrName>
                                        </p:attrNameLst>
                                      </p:cBhvr>
                                      <p:to>
                                        <p:strVal val="visible"/>
                                      </p:to>
                                    </p:set>
                                    <p:anim calcmode="lin" valueType="num">
                                      <p:cBhvr>
                                        <p:cTn id="55" dur="15000" fill="hold"/>
                                        <p:tgtEl>
                                          <p:spTgt spid="64515">
                                            <p:txEl>
                                              <p:pRg st="11" end="11"/>
                                            </p:txEl>
                                          </p:spTgt>
                                        </p:tgtEl>
                                        <p:attrNameLst>
                                          <p:attrName>ppt_x</p:attrName>
                                        </p:attrNameLst>
                                      </p:cBhvr>
                                      <p:tavLst>
                                        <p:tav tm="0">
                                          <p:val>
                                            <p:strVal val="#ppt_x"/>
                                          </p:val>
                                        </p:tav>
                                        <p:tav tm="100000">
                                          <p:val>
                                            <p:strVal val="#ppt_x"/>
                                          </p:val>
                                        </p:tav>
                                      </p:tavLst>
                                    </p:anim>
                                    <p:anim calcmode="lin" valueType="num">
                                      <p:cBhvr>
                                        <p:cTn id="56" dur="15000" fill="hold"/>
                                        <p:tgtEl>
                                          <p:spTgt spid="64515">
                                            <p:txEl>
                                              <p:pRg st="11" end="11"/>
                                            </p:txEl>
                                          </p:spTgt>
                                        </p:tgtEl>
                                        <p:attrNameLst>
                                          <p:attrName>ppt_y</p:attrName>
                                        </p:attrNameLst>
                                      </p:cBhvr>
                                      <p:tavLst>
                                        <p:tav tm="0">
                                          <p:val>
                                            <p:strVal val="#ppt_y+1"/>
                                          </p:val>
                                        </p:tav>
                                        <p:tav tm="100000">
                                          <p:val>
                                            <p:strVal val="#ppt_y-1"/>
                                          </p:val>
                                        </p:tav>
                                      </p:tavLst>
                                    </p:anim>
                                  </p:childTnLst>
                                </p:cTn>
                              </p:par>
                              <p:par>
                                <p:cTn id="57" presetID="28" presetClass="entr" presetSubtype="0" fill="hold" grpId="0" nodeType="withEffect">
                                  <p:stCondLst>
                                    <p:cond delay="0"/>
                                  </p:stCondLst>
                                  <p:childTnLst>
                                    <p:set>
                                      <p:cBhvr>
                                        <p:cTn id="58" dur="1" fill="hold">
                                          <p:stCondLst>
                                            <p:cond delay="0"/>
                                          </p:stCondLst>
                                        </p:cTn>
                                        <p:tgtEl>
                                          <p:spTgt spid="64515">
                                            <p:txEl>
                                              <p:pRg st="12" end="12"/>
                                            </p:txEl>
                                          </p:spTgt>
                                        </p:tgtEl>
                                        <p:attrNameLst>
                                          <p:attrName>style.visibility</p:attrName>
                                        </p:attrNameLst>
                                      </p:cBhvr>
                                      <p:to>
                                        <p:strVal val="visible"/>
                                      </p:to>
                                    </p:set>
                                    <p:anim calcmode="lin" valueType="num">
                                      <p:cBhvr>
                                        <p:cTn id="59" dur="15000" fill="hold"/>
                                        <p:tgtEl>
                                          <p:spTgt spid="64515">
                                            <p:txEl>
                                              <p:pRg st="12" end="12"/>
                                            </p:txEl>
                                          </p:spTgt>
                                        </p:tgtEl>
                                        <p:attrNameLst>
                                          <p:attrName>ppt_x</p:attrName>
                                        </p:attrNameLst>
                                      </p:cBhvr>
                                      <p:tavLst>
                                        <p:tav tm="0">
                                          <p:val>
                                            <p:strVal val="#ppt_x"/>
                                          </p:val>
                                        </p:tav>
                                        <p:tav tm="100000">
                                          <p:val>
                                            <p:strVal val="#ppt_x"/>
                                          </p:val>
                                        </p:tav>
                                      </p:tavLst>
                                    </p:anim>
                                    <p:anim calcmode="lin" valueType="num">
                                      <p:cBhvr>
                                        <p:cTn id="60" dur="15000" fill="hold"/>
                                        <p:tgtEl>
                                          <p:spTgt spid="64515">
                                            <p:txEl>
                                              <p:pRg st="12" end="12"/>
                                            </p:txEl>
                                          </p:spTgt>
                                        </p:tgtEl>
                                        <p:attrNameLst>
                                          <p:attrName>ppt_y</p:attrName>
                                        </p:attrNameLst>
                                      </p:cBhvr>
                                      <p:tavLst>
                                        <p:tav tm="0">
                                          <p:val>
                                            <p:strVal val="#ppt_y+1"/>
                                          </p:val>
                                        </p:tav>
                                        <p:tav tm="100000">
                                          <p:val>
                                            <p:strVal val="#ppt_y-1"/>
                                          </p:val>
                                        </p:tav>
                                      </p:tavLst>
                                    </p:anim>
                                  </p:childTnLst>
                                </p:cTn>
                              </p:par>
                              <p:par>
                                <p:cTn id="61" presetID="28" presetClass="entr" presetSubtype="0" fill="hold" grpId="0" nodeType="withEffect">
                                  <p:stCondLst>
                                    <p:cond delay="0"/>
                                  </p:stCondLst>
                                  <p:childTnLst>
                                    <p:set>
                                      <p:cBhvr>
                                        <p:cTn id="62" dur="1" fill="hold">
                                          <p:stCondLst>
                                            <p:cond delay="0"/>
                                          </p:stCondLst>
                                        </p:cTn>
                                        <p:tgtEl>
                                          <p:spTgt spid="64515">
                                            <p:txEl>
                                              <p:pRg st="13" end="13"/>
                                            </p:txEl>
                                          </p:spTgt>
                                        </p:tgtEl>
                                        <p:attrNameLst>
                                          <p:attrName>style.visibility</p:attrName>
                                        </p:attrNameLst>
                                      </p:cBhvr>
                                      <p:to>
                                        <p:strVal val="visible"/>
                                      </p:to>
                                    </p:set>
                                    <p:anim calcmode="lin" valueType="num">
                                      <p:cBhvr>
                                        <p:cTn id="63" dur="15000" fill="hold"/>
                                        <p:tgtEl>
                                          <p:spTgt spid="64515">
                                            <p:txEl>
                                              <p:pRg st="13" end="13"/>
                                            </p:txEl>
                                          </p:spTgt>
                                        </p:tgtEl>
                                        <p:attrNameLst>
                                          <p:attrName>ppt_x</p:attrName>
                                        </p:attrNameLst>
                                      </p:cBhvr>
                                      <p:tavLst>
                                        <p:tav tm="0">
                                          <p:val>
                                            <p:strVal val="#ppt_x"/>
                                          </p:val>
                                        </p:tav>
                                        <p:tav tm="100000">
                                          <p:val>
                                            <p:strVal val="#ppt_x"/>
                                          </p:val>
                                        </p:tav>
                                      </p:tavLst>
                                    </p:anim>
                                    <p:anim calcmode="lin" valueType="num">
                                      <p:cBhvr>
                                        <p:cTn id="64" dur="15000" fill="hold"/>
                                        <p:tgtEl>
                                          <p:spTgt spid="64515">
                                            <p:txEl>
                                              <p:pRg st="13" end="13"/>
                                            </p:txEl>
                                          </p:spTgt>
                                        </p:tgtEl>
                                        <p:attrNameLst>
                                          <p:attrName>ppt_y</p:attrName>
                                        </p:attrNameLst>
                                      </p:cBhvr>
                                      <p:tavLst>
                                        <p:tav tm="0">
                                          <p:val>
                                            <p:strVal val="#ppt_y+1"/>
                                          </p:val>
                                        </p:tav>
                                        <p:tav tm="100000">
                                          <p:val>
                                            <p:strVal val="#ppt_y-1"/>
                                          </p:val>
                                        </p:tav>
                                      </p:tavLst>
                                    </p:anim>
                                  </p:childTnLst>
                                </p:cTn>
                              </p:par>
                              <p:par>
                                <p:cTn id="65" presetID="28" presetClass="entr" presetSubtype="0" fill="hold" grpId="0" nodeType="withEffect">
                                  <p:stCondLst>
                                    <p:cond delay="0"/>
                                  </p:stCondLst>
                                  <p:childTnLst>
                                    <p:set>
                                      <p:cBhvr>
                                        <p:cTn id="66" dur="1" fill="hold">
                                          <p:stCondLst>
                                            <p:cond delay="0"/>
                                          </p:stCondLst>
                                        </p:cTn>
                                        <p:tgtEl>
                                          <p:spTgt spid="64515">
                                            <p:txEl>
                                              <p:pRg st="14" end="14"/>
                                            </p:txEl>
                                          </p:spTgt>
                                        </p:tgtEl>
                                        <p:attrNameLst>
                                          <p:attrName>style.visibility</p:attrName>
                                        </p:attrNameLst>
                                      </p:cBhvr>
                                      <p:to>
                                        <p:strVal val="visible"/>
                                      </p:to>
                                    </p:set>
                                    <p:anim calcmode="lin" valueType="num">
                                      <p:cBhvr>
                                        <p:cTn id="67" dur="15000" fill="hold"/>
                                        <p:tgtEl>
                                          <p:spTgt spid="64515">
                                            <p:txEl>
                                              <p:pRg st="14" end="14"/>
                                            </p:txEl>
                                          </p:spTgt>
                                        </p:tgtEl>
                                        <p:attrNameLst>
                                          <p:attrName>ppt_x</p:attrName>
                                        </p:attrNameLst>
                                      </p:cBhvr>
                                      <p:tavLst>
                                        <p:tav tm="0">
                                          <p:val>
                                            <p:strVal val="#ppt_x"/>
                                          </p:val>
                                        </p:tav>
                                        <p:tav tm="100000">
                                          <p:val>
                                            <p:strVal val="#ppt_x"/>
                                          </p:val>
                                        </p:tav>
                                      </p:tavLst>
                                    </p:anim>
                                    <p:anim calcmode="lin" valueType="num">
                                      <p:cBhvr>
                                        <p:cTn id="68" dur="15000" fill="hold"/>
                                        <p:tgtEl>
                                          <p:spTgt spid="64515">
                                            <p:txEl>
                                              <p:pRg st="14" end="14"/>
                                            </p:txEl>
                                          </p:spTgt>
                                        </p:tgtEl>
                                        <p:attrNameLst>
                                          <p:attrName>ppt_y</p:attrName>
                                        </p:attrNameLst>
                                      </p:cBhvr>
                                      <p:tavLst>
                                        <p:tav tm="0">
                                          <p:val>
                                            <p:strVal val="#ppt_y+1"/>
                                          </p:val>
                                        </p:tav>
                                        <p:tav tm="100000">
                                          <p:val>
                                            <p:strVal val="#ppt_y-1"/>
                                          </p:val>
                                        </p:tav>
                                      </p:tavLst>
                                    </p:anim>
                                  </p:childTnLst>
                                </p:cTn>
                              </p:par>
                              <p:par>
                                <p:cTn id="69" presetID="28" presetClass="entr" presetSubtype="0" fill="hold" grpId="0" nodeType="withEffect">
                                  <p:stCondLst>
                                    <p:cond delay="0"/>
                                  </p:stCondLst>
                                  <p:childTnLst>
                                    <p:set>
                                      <p:cBhvr>
                                        <p:cTn id="70" dur="1" fill="hold">
                                          <p:stCondLst>
                                            <p:cond delay="0"/>
                                          </p:stCondLst>
                                        </p:cTn>
                                        <p:tgtEl>
                                          <p:spTgt spid="64515">
                                            <p:txEl>
                                              <p:pRg st="15" end="15"/>
                                            </p:txEl>
                                          </p:spTgt>
                                        </p:tgtEl>
                                        <p:attrNameLst>
                                          <p:attrName>style.visibility</p:attrName>
                                        </p:attrNameLst>
                                      </p:cBhvr>
                                      <p:to>
                                        <p:strVal val="visible"/>
                                      </p:to>
                                    </p:set>
                                    <p:anim calcmode="lin" valueType="num">
                                      <p:cBhvr>
                                        <p:cTn id="71" dur="15000" fill="hold"/>
                                        <p:tgtEl>
                                          <p:spTgt spid="64515">
                                            <p:txEl>
                                              <p:pRg st="15" end="15"/>
                                            </p:txEl>
                                          </p:spTgt>
                                        </p:tgtEl>
                                        <p:attrNameLst>
                                          <p:attrName>ppt_x</p:attrName>
                                        </p:attrNameLst>
                                      </p:cBhvr>
                                      <p:tavLst>
                                        <p:tav tm="0">
                                          <p:val>
                                            <p:strVal val="#ppt_x"/>
                                          </p:val>
                                        </p:tav>
                                        <p:tav tm="100000">
                                          <p:val>
                                            <p:strVal val="#ppt_x"/>
                                          </p:val>
                                        </p:tav>
                                      </p:tavLst>
                                    </p:anim>
                                    <p:anim calcmode="lin" valueType="num">
                                      <p:cBhvr>
                                        <p:cTn id="72" dur="15000" fill="hold"/>
                                        <p:tgtEl>
                                          <p:spTgt spid="64515">
                                            <p:txEl>
                                              <p:pRg st="15" end="15"/>
                                            </p:txEl>
                                          </p:spTgt>
                                        </p:tgtEl>
                                        <p:attrNameLst>
                                          <p:attrName>ppt_y</p:attrName>
                                        </p:attrNameLst>
                                      </p:cBhvr>
                                      <p:tavLst>
                                        <p:tav tm="0">
                                          <p:val>
                                            <p:strVal val="#ppt_y+1"/>
                                          </p:val>
                                        </p:tav>
                                        <p:tav tm="100000">
                                          <p:val>
                                            <p:strVal val="#ppt_y-1"/>
                                          </p:val>
                                        </p:tav>
                                      </p:tavLst>
                                    </p:anim>
                                  </p:childTnLst>
                                </p:cTn>
                              </p:par>
                              <p:par>
                                <p:cTn id="73" presetID="28" presetClass="entr" presetSubtype="0" fill="hold" grpId="0" nodeType="withEffect">
                                  <p:stCondLst>
                                    <p:cond delay="0"/>
                                  </p:stCondLst>
                                  <p:childTnLst>
                                    <p:set>
                                      <p:cBhvr>
                                        <p:cTn id="74" dur="1" fill="hold">
                                          <p:stCondLst>
                                            <p:cond delay="0"/>
                                          </p:stCondLst>
                                        </p:cTn>
                                        <p:tgtEl>
                                          <p:spTgt spid="64515">
                                            <p:txEl>
                                              <p:pRg st="16" end="16"/>
                                            </p:txEl>
                                          </p:spTgt>
                                        </p:tgtEl>
                                        <p:attrNameLst>
                                          <p:attrName>style.visibility</p:attrName>
                                        </p:attrNameLst>
                                      </p:cBhvr>
                                      <p:to>
                                        <p:strVal val="visible"/>
                                      </p:to>
                                    </p:set>
                                    <p:anim calcmode="lin" valueType="num">
                                      <p:cBhvr>
                                        <p:cTn id="75" dur="15000" fill="hold"/>
                                        <p:tgtEl>
                                          <p:spTgt spid="64515">
                                            <p:txEl>
                                              <p:pRg st="16" end="16"/>
                                            </p:txEl>
                                          </p:spTgt>
                                        </p:tgtEl>
                                        <p:attrNameLst>
                                          <p:attrName>ppt_x</p:attrName>
                                        </p:attrNameLst>
                                      </p:cBhvr>
                                      <p:tavLst>
                                        <p:tav tm="0">
                                          <p:val>
                                            <p:strVal val="#ppt_x"/>
                                          </p:val>
                                        </p:tav>
                                        <p:tav tm="100000">
                                          <p:val>
                                            <p:strVal val="#ppt_x"/>
                                          </p:val>
                                        </p:tav>
                                      </p:tavLst>
                                    </p:anim>
                                    <p:anim calcmode="lin" valueType="num">
                                      <p:cBhvr>
                                        <p:cTn id="76" dur="15000" fill="hold"/>
                                        <p:tgtEl>
                                          <p:spTgt spid="64515">
                                            <p:txEl>
                                              <p:pRg st="16" end="16"/>
                                            </p:txEl>
                                          </p:spTgt>
                                        </p:tgtEl>
                                        <p:attrNameLst>
                                          <p:attrName>ppt_y</p:attrName>
                                        </p:attrNameLst>
                                      </p:cBhvr>
                                      <p:tavLst>
                                        <p:tav tm="0">
                                          <p:val>
                                            <p:strVal val="#ppt_y+1"/>
                                          </p:val>
                                        </p:tav>
                                        <p:tav tm="100000">
                                          <p:val>
                                            <p:strVal val="#ppt_y-1"/>
                                          </p:val>
                                        </p:tav>
                                      </p:tavLst>
                                    </p:anim>
                                  </p:childTnLst>
                                </p:cTn>
                              </p:par>
                              <p:par>
                                <p:cTn id="77" presetID="28" presetClass="entr" presetSubtype="0" fill="hold" grpId="0" nodeType="withEffect">
                                  <p:stCondLst>
                                    <p:cond delay="0"/>
                                  </p:stCondLst>
                                  <p:childTnLst>
                                    <p:set>
                                      <p:cBhvr>
                                        <p:cTn id="78" dur="1" fill="hold">
                                          <p:stCondLst>
                                            <p:cond delay="0"/>
                                          </p:stCondLst>
                                        </p:cTn>
                                        <p:tgtEl>
                                          <p:spTgt spid="64515">
                                            <p:txEl>
                                              <p:pRg st="17" end="17"/>
                                            </p:txEl>
                                          </p:spTgt>
                                        </p:tgtEl>
                                        <p:attrNameLst>
                                          <p:attrName>style.visibility</p:attrName>
                                        </p:attrNameLst>
                                      </p:cBhvr>
                                      <p:to>
                                        <p:strVal val="visible"/>
                                      </p:to>
                                    </p:set>
                                    <p:anim calcmode="lin" valueType="num">
                                      <p:cBhvr>
                                        <p:cTn id="79" dur="15000" fill="hold"/>
                                        <p:tgtEl>
                                          <p:spTgt spid="64515">
                                            <p:txEl>
                                              <p:pRg st="17" end="17"/>
                                            </p:txEl>
                                          </p:spTgt>
                                        </p:tgtEl>
                                        <p:attrNameLst>
                                          <p:attrName>ppt_x</p:attrName>
                                        </p:attrNameLst>
                                      </p:cBhvr>
                                      <p:tavLst>
                                        <p:tav tm="0">
                                          <p:val>
                                            <p:strVal val="#ppt_x"/>
                                          </p:val>
                                        </p:tav>
                                        <p:tav tm="100000">
                                          <p:val>
                                            <p:strVal val="#ppt_x"/>
                                          </p:val>
                                        </p:tav>
                                      </p:tavLst>
                                    </p:anim>
                                    <p:anim calcmode="lin" valueType="num">
                                      <p:cBhvr>
                                        <p:cTn id="80" dur="15000" fill="hold"/>
                                        <p:tgtEl>
                                          <p:spTgt spid="64515">
                                            <p:txEl>
                                              <p:pRg st="17" end="17"/>
                                            </p:txEl>
                                          </p:spTgt>
                                        </p:tgtEl>
                                        <p:attrNameLst>
                                          <p:attrName>ppt_y</p:attrName>
                                        </p:attrNameLst>
                                      </p:cBhvr>
                                      <p:tavLst>
                                        <p:tav tm="0">
                                          <p:val>
                                            <p:strVal val="#ppt_y+1"/>
                                          </p:val>
                                        </p:tav>
                                        <p:tav tm="100000">
                                          <p:val>
                                            <p:strVal val="#ppt_y-1"/>
                                          </p:val>
                                        </p:tav>
                                      </p:tavLst>
                                    </p:anim>
                                  </p:childTnLst>
                                </p:cTn>
                              </p:par>
                              <p:par>
                                <p:cTn id="81" presetID="28" presetClass="entr" presetSubtype="0" fill="hold" grpId="0" nodeType="withEffect">
                                  <p:stCondLst>
                                    <p:cond delay="0"/>
                                  </p:stCondLst>
                                  <p:childTnLst>
                                    <p:set>
                                      <p:cBhvr>
                                        <p:cTn id="82" dur="1" fill="hold">
                                          <p:stCondLst>
                                            <p:cond delay="0"/>
                                          </p:stCondLst>
                                        </p:cTn>
                                        <p:tgtEl>
                                          <p:spTgt spid="64515">
                                            <p:txEl>
                                              <p:pRg st="18" end="18"/>
                                            </p:txEl>
                                          </p:spTgt>
                                        </p:tgtEl>
                                        <p:attrNameLst>
                                          <p:attrName>style.visibility</p:attrName>
                                        </p:attrNameLst>
                                      </p:cBhvr>
                                      <p:to>
                                        <p:strVal val="visible"/>
                                      </p:to>
                                    </p:set>
                                    <p:anim calcmode="lin" valueType="num">
                                      <p:cBhvr>
                                        <p:cTn id="83" dur="15000" fill="hold"/>
                                        <p:tgtEl>
                                          <p:spTgt spid="64515">
                                            <p:txEl>
                                              <p:pRg st="18" end="18"/>
                                            </p:txEl>
                                          </p:spTgt>
                                        </p:tgtEl>
                                        <p:attrNameLst>
                                          <p:attrName>ppt_x</p:attrName>
                                        </p:attrNameLst>
                                      </p:cBhvr>
                                      <p:tavLst>
                                        <p:tav tm="0">
                                          <p:val>
                                            <p:strVal val="#ppt_x"/>
                                          </p:val>
                                        </p:tav>
                                        <p:tav tm="100000">
                                          <p:val>
                                            <p:strVal val="#ppt_x"/>
                                          </p:val>
                                        </p:tav>
                                      </p:tavLst>
                                    </p:anim>
                                    <p:anim calcmode="lin" valueType="num">
                                      <p:cBhvr>
                                        <p:cTn id="84" dur="15000" fill="hold"/>
                                        <p:tgtEl>
                                          <p:spTgt spid="64515">
                                            <p:txEl>
                                              <p:pRg st="18" end="18"/>
                                            </p:txEl>
                                          </p:spTgt>
                                        </p:tgtEl>
                                        <p:attrNameLst>
                                          <p:attrName>ppt_y</p:attrName>
                                        </p:attrNameLst>
                                      </p:cBhvr>
                                      <p:tavLst>
                                        <p:tav tm="0">
                                          <p:val>
                                            <p:strVal val="#ppt_y+1"/>
                                          </p:val>
                                        </p:tav>
                                        <p:tav tm="100000">
                                          <p:val>
                                            <p:strVal val="#ppt_y-1"/>
                                          </p:val>
                                        </p:tav>
                                      </p:tavLst>
                                    </p:anim>
                                  </p:childTnLst>
                                </p:cTn>
                              </p:par>
                              <p:par>
                                <p:cTn id="85" presetID="28" presetClass="entr" presetSubtype="0" fill="hold" grpId="0" nodeType="withEffect">
                                  <p:stCondLst>
                                    <p:cond delay="0"/>
                                  </p:stCondLst>
                                  <p:childTnLst>
                                    <p:set>
                                      <p:cBhvr>
                                        <p:cTn id="86" dur="1" fill="hold">
                                          <p:stCondLst>
                                            <p:cond delay="0"/>
                                          </p:stCondLst>
                                        </p:cTn>
                                        <p:tgtEl>
                                          <p:spTgt spid="64515">
                                            <p:txEl>
                                              <p:pRg st="19" end="19"/>
                                            </p:txEl>
                                          </p:spTgt>
                                        </p:tgtEl>
                                        <p:attrNameLst>
                                          <p:attrName>style.visibility</p:attrName>
                                        </p:attrNameLst>
                                      </p:cBhvr>
                                      <p:to>
                                        <p:strVal val="visible"/>
                                      </p:to>
                                    </p:set>
                                    <p:anim calcmode="lin" valueType="num">
                                      <p:cBhvr>
                                        <p:cTn id="87" dur="15000" fill="hold"/>
                                        <p:tgtEl>
                                          <p:spTgt spid="64515">
                                            <p:txEl>
                                              <p:pRg st="19" end="19"/>
                                            </p:txEl>
                                          </p:spTgt>
                                        </p:tgtEl>
                                        <p:attrNameLst>
                                          <p:attrName>ppt_x</p:attrName>
                                        </p:attrNameLst>
                                      </p:cBhvr>
                                      <p:tavLst>
                                        <p:tav tm="0">
                                          <p:val>
                                            <p:strVal val="#ppt_x"/>
                                          </p:val>
                                        </p:tav>
                                        <p:tav tm="100000">
                                          <p:val>
                                            <p:strVal val="#ppt_x"/>
                                          </p:val>
                                        </p:tav>
                                      </p:tavLst>
                                    </p:anim>
                                    <p:anim calcmode="lin" valueType="num">
                                      <p:cBhvr>
                                        <p:cTn id="88" dur="15000" fill="hold"/>
                                        <p:tgtEl>
                                          <p:spTgt spid="64515">
                                            <p:txEl>
                                              <p:pRg st="19" end="19"/>
                                            </p:txEl>
                                          </p:spTgt>
                                        </p:tgtEl>
                                        <p:attrNameLst>
                                          <p:attrName>ppt_y</p:attrName>
                                        </p:attrNameLst>
                                      </p:cBhvr>
                                      <p:tavLst>
                                        <p:tav tm="0">
                                          <p:val>
                                            <p:strVal val="#ppt_y+1"/>
                                          </p:val>
                                        </p:tav>
                                        <p:tav tm="100000">
                                          <p:val>
                                            <p:strVal val="#ppt_y-1"/>
                                          </p:val>
                                        </p:tav>
                                      </p:tavLst>
                                    </p:anim>
                                  </p:childTnLst>
                                </p:cTn>
                              </p:par>
                              <p:par>
                                <p:cTn id="89" presetID="28" presetClass="entr" presetSubtype="0" fill="hold" grpId="0" nodeType="withEffect">
                                  <p:stCondLst>
                                    <p:cond delay="0"/>
                                  </p:stCondLst>
                                  <p:childTnLst>
                                    <p:set>
                                      <p:cBhvr>
                                        <p:cTn id="90" dur="1" fill="hold">
                                          <p:stCondLst>
                                            <p:cond delay="0"/>
                                          </p:stCondLst>
                                        </p:cTn>
                                        <p:tgtEl>
                                          <p:spTgt spid="64515">
                                            <p:txEl>
                                              <p:pRg st="20" end="20"/>
                                            </p:txEl>
                                          </p:spTgt>
                                        </p:tgtEl>
                                        <p:attrNameLst>
                                          <p:attrName>style.visibility</p:attrName>
                                        </p:attrNameLst>
                                      </p:cBhvr>
                                      <p:to>
                                        <p:strVal val="visible"/>
                                      </p:to>
                                    </p:set>
                                    <p:anim calcmode="lin" valueType="num">
                                      <p:cBhvr>
                                        <p:cTn id="91" dur="15000" fill="hold"/>
                                        <p:tgtEl>
                                          <p:spTgt spid="64515">
                                            <p:txEl>
                                              <p:pRg st="20" end="20"/>
                                            </p:txEl>
                                          </p:spTgt>
                                        </p:tgtEl>
                                        <p:attrNameLst>
                                          <p:attrName>ppt_x</p:attrName>
                                        </p:attrNameLst>
                                      </p:cBhvr>
                                      <p:tavLst>
                                        <p:tav tm="0">
                                          <p:val>
                                            <p:strVal val="#ppt_x"/>
                                          </p:val>
                                        </p:tav>
                                        <p:tav tm="100000">
                                          <p:val>
                                            <p:strVal val="#ppt_x"/>
                                          </p:val>
                                        </p:tav>
                                      </p:tavLst>
                                    </p:anim>
                                    <p:anim calcmode="lin" valueType="num">
                                      <p:cBhvr>
                                        <p:cTn id="92" dur="15000" fill="hold"/>
                                        <p:tgtEl>
                                          <p:spTgt spid="64515">
                                            <p:txEl>
                                              <p:pRg st="20" end="20"/>
                                            </p:txEl>
                                          </p:spTgt>
                                        </p:tgtEl>
                                        <p:attrNameLst>
                                          <p:attrName>ppt_y</p:attrName>
                                        </p:attrNameLst>
                                      </p:cBhvr>
                                      <p:tavLst>
                                        <p:tav tm="0">
                                          <p:val>
                                            <p:strVal val="#ppt_y+1"/>
                                          </p:val>
                                        </p:tav>
                                        <p:tav tm="100000">
                                          <p:val>
                                            <p:strVal val="#ppt_y-1"/>
                                          </p:val>
                                        </p:tav>
                                      </p:tavLst>
                                    </p:anim>
                                  </p:childTnLst>
                                </p:cTn>
                              </p:par>
                              <p:par>
                                <p:cTn id="93" presetID="28" presetClass="entr" presetSubtype="0" fill="hold" grpId="0" nodeType="withEffect">
                                  <p:stCondLst>
                                    <p:cond delay="0"/>
                                  </p:stCondLst>
                                  <p:childTnLst>
                                    <p:set>
                                      <p:cBhvr>
                                        <p:cTn id="94" dur="1" fill="hold">
                                          <p:stCondLst>
                                            <p:cond delay="0"/>
                                          </p:stCondLst>
                                        </p:cTn>
                                        <p:tgtEl>
                                          <p:spTgt spid="64515">
                                            <p:txEl>
                                              <p:pRg st="21" end="21"/>
                                            </p:txEl>
                                          </p:spTgt>
                                        </p:tgtEl>
                                        <p:attrNameLst>
                                          <p:attrName>style.visibility</p:attrName>
                                        </p:attrNameLst>
                                      </p:cBhvr>
                                      <p:to>
                                        <p:strVal val="visible"/>
                                      </p:to>
                                    </p:set>
                                    <p:anim calcmode="lin" valueType="num">
                                      <p:cBhvr>
                                        <p:cTn id="95" dur="15000" fill="hold"/>
                                        <p:tgtEl>
                                          <p:spTgt spid="64515">
                                            <p:txEl>
                                              <p:pRg st="21" end="21"/>
                                            </p:txEl>
                                          </p:spTgt>
                                        </p:tgtEl>
                                        <p:attrNameLst>
                                          <p:attrName>ppt_x</p:attrName>
                                        </p:attrNameLst>
                                      </p:cBhvr>
                                      <p:tavLst>
                                        <p:tav tm="0">
                                          <p:val>
                                            <p:strVal val="#ppt_x"/>
                                          </p:val>
                                        </p:tav>
                                        <p:tav tm="100000">
                                          <p:val>
                                            <p:strVal val="#ppt_x"/>
                                          </p:val>
                                        </p:tav>
                                      </p:tavLst>
                                    </p:anim>
                                    <p:anim calcmode="lin" valueType="num">
                                      <p:cBhvr>
                                        <p:cTn id="96" dur="15000" fill="hold"/>
                                        <p:tgtEl>
                                          <p:spTgt spid="64515">
                                            <p:txEl>
                                              <p:pRg st="21" end="21"/>
                                            </p:txEl>
                                          </p:spTgt>
                                        </p:tgtEl>
                                        <p:attrNameLst>
                                          <p:attrName>ppt_y</p:attrName>
                                        </p:attrNameLst>
                                      </p:cBhvr>
                                      <p:tavLst>
                                        <p:tav tm="0">
                                          <p:val>
                                            <p:strVal val="#ppt_y+1"/>
                                          </p:val>
                                        </p:tav>
                                        <p:tav tm="100000">
                                          <p:val>
                                            <p:strVal val="#ppt_y-1"/>
                                          </p:val>
                                        </p:tav>
                                      </p:tavLst>
                                    </p:anim>
                                  </p:childTnLst>
                                </p:cTn>
                              </p:par>
                              <p:par>
                                <p:cTn id="97" presetID="28" presetClass="entr" presetSubtype="0" fill="hold" grpId="0" nodeType="withEffect">
                                  <p:stCondLst>
                                    <p:cond delay="0"/>
                                  </p:stCondLst>
                                  <p:childTnLst>
                                    <p:set>
                                      <p:cBhvr>
                                        <p:cTn id="98" dur="1" fill="hold">
                                          <p:stCondLst>
                                            <p:cond delay="0"/>
                                          </p:stCondLst>
                                        </p:cTn>
                                        <p:tgtEl>
                                          <p:spTgt spid="64515">
                                            <p:txEl>
                                              <p:pRg st="22" end="22"/>
                                            </p:txEl>
                                          </p:spTgt>
                                        </p:tgtEl>
                                        <p:attrNameLst>
                                          <p:attrName>style.visibility</p:attrName>
                                        </p:attrNameLst>
                                      </p:cBhvr>
                                      <p:to>
                                        <p:strVal val="visible"/>
                                      </p:to>
                                    </p:set>
                                    <p:anim calcmode="lin" valueType="num">
                                      <p:cBhvr>
                                        <p:cTn id="99" dur="15000" fill="hold"/>
                                        <p:tgtEl>
                                          <p:spTgt spid="64515">
                                            <p:txEl>
                                              <p:pRg st="22" end="22"/>
                                            </p:txEl>
                                          </p:spTgt>
                                        </p:tgtEl>
                                        <p:attrNameLst>
                                          <p:attrName>ppt_x</p:attrName>
                                        </p:attrNameLst>
                                      </p:cBhvr>
                                      <p:tavLst>
                                        <p:tav tm="0">
                                          <p:val>
                                            <p:strVal val="#ppt_x"/>
                                          </p:val>
                                        </p:tav>
                                        <p:tav tm="100000">
                                          <p:val>
                                            <p:strVal val="#ppt_x"/>
                                          </p:val>
                                        </p:tav>
                                      </p:tavLst>
                                    </p:anim>
                                    <p:anim calcmode="lin" valueType="num">
                                      <p:cBhvr>
                                        <p:cTn id="100" dur="15000" fill="hold"/>
                                        <p:tgtEl>
                                          <p:spTgt spid="64515">
                                            <p:txEl>
                                              <p:pRg st="22" end="22"/>
                                            </p:txEl>
                                          </p:spTgt>
                                        </p:tgtEl>
                                        <p:attrNameLst>
                                          <p:attrName>ppt_y</p:attrName>
                                        </p:attrNameLst>
                                      </p:cBhvr>
                                      <p:tavLst>
                                        <p:tav tm="0">
                                          <p:val>
                                            <p:strVal val="#ppt_y+1"/>
                                          </p:val>
                                        </p:tav>
                                        <p:tav tm="100000">
                                          <p:val>
                                            <p:strVal val="#ppt_y-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4" grpId="0"/>
      <p:bldP spid="64515" grpId="0" build="allAtOnce"/>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02175" y="649288"/>
            <a:ext cx="5980113" cy="5375275"/>
          </a:xfrm>
        </p:spPr>
        <p:txBody>
          <a:bodyPr rtlCol="0"/>
          <a:lstStyle/>
          <a:p>
            <a:pPr eaLnBrk="1" fontAlgn="auto" hangingPunct="1">
              <a:spcAft>
                <a:spcPts val="0"/>
              </a:spcAft>
              <a:buClr>
                <a:schemeClr val="accent1">
                  <a:lumMod val="60000"/>
                  <a:lumOff val="40000"/>
                </a:schemeClr>
              </a:buClr>
              <a:buFont typeface="Wingdings 3" charset="2"/>
              <a:buChar char=""/>
              <a:defRPr/>
            </a:pPr>
            <a:r>
              <a:rPr lang="el-GR" dirty="0" smtClean="0"/>
              <a:t>   Γενετικοί </a:t>
            </a:r>
            <a:r>
              <a:rPr lang="el-GR" dirty="0"/>
              <a:t>παράγοντες</a:t>
            </a:r>
            <a:br>
              <a:rPr lang="el-GR" dirty="0"/>
            </a:br>
            <a:r>
              <a:rPr lang="el-GR" dirty="0"/>
              <a:t>Γιατί έχουν οικογενειακό ιστορικό αλκοολισμού</a:t>
            </a:r>
          </a:p>
          <a:p>
            <a:pPr eaLnBrk="1" fontAlgn="auto" hangingPunct="1">
              <a:spcAft>
                <a:spcPts val="0"/>
              </a:spcAft>
              <a:buClr>
                <a:schemeClr val="accent1">
                  <a:lumMod val="60000"/>
                  <a:lumOff val="40000"/>
                </a:schemeClr>
              </a:buClr>
              <a:buFont typeface="Wingdings 3" charset="2"/>
              <a:buChar char=""/>
              <a:defRPr/>
            </a:pPr>
            <a:r>
              <a:rPr lang="el-GR" dirty="0"/>
              <a:t>Ψυχολογικοί παράγοντες</a:t>
            </a:r>
            <a:br>
              <a:rPr lang="el-GR" dirty="0"/>
            </a:br>
            <a:r>
              <a:rPr lang="el-GR" dirty="0"/>
              <a:t>Γιατί έχουν υποστεί κακοποίηση από το οικογενειακό τους περιβάλλον</a:t>
            </a:r>
          </a:p>
          <a:p>
            <a:pPr marL="0" indent="0" eaLnBrk="1" fontAlgn="auto" hangingPunct="1">
              <a:spcAft>
                <a:spcPts val="0"/>
              </a:spcAft>
              <a:buClr>
                <a:schemeClr val="accent1">
                  <a:lumMod val="60000"/>
                  <a:lumOff val="40000"/>
                </a:schemeClr>
              </a:buClr>
              <a:buFont typeface="Wingdings 3" charset="2"/>
              <a:buNone/>
              <a:defRPr/>
            </a:pPr>
            <a:r>
              <a:rPr lang="el-GR" dirty="0" smtClean="0"/>
              <a:t>      Γιατί </a:t>
            </a:r>
            <a:r>
              <a:rPr lang="el-GR" dirty="0"/>
              <a:t>έχουν πολύ χαμηλή αυτοεκτίμηση και </a:t>
            </a:r>
            <a:r>
              <a:rPr lang="el-GR" dirty="0" smtClean="0"/>
              <a:t>       αυτοπεποίθηση</a:t>
            </a:r>
            <a:endParaRPr lang="el-GR" dirty="0"/>
          </a:p>
          <a:p>
            <a:pPr marL="0" indent="0" eaLnBrk="1" fontAlgn="auto" hangingPunct="1">
              <a:spcAft>
                <a:spcPts val="0"/>
              </a:spcAft>
              <a:buClr>
                <a:schemeClr val="accent1">
                  <a:lumMod val="60000"/>
                  <a:lumOff val="40000"/>
                </a:schemeClr>
              </a:buClr>
              <a:buFont typeface="Wingdings 3" charset="2"/>
              <a:buNone/>
              <a:defRPr/>
            </a:pPr>
            <a:r>
              <a:rPr lang="el-GR" dirty="0" smtClean="0"/>
              <a:t>      Γιατί </a:t>
            </a:r>
            <a:r>
              <a:rPr lang="el-GR" dirty="0"/>
              <a:t>έχουν βιώσει απόρριψη από την οικογένειά τους</a:t>
            </a:r>
          </a:p>
          <a:p>
            <a:pPr eaLnBrk="1" fontAlgn="auto" hangingPunct="1">
              <a:spcAft>
                <a:spcPts val="0"/>
              </a:spcAft>
              <a:buClr>
                <a:schemeClr val="accent1">
                  <a:lumMod val="60000"/>
                  <a:lumOff val="40000"/>
                </a:schemeClr>
              </a:buClr>
              <a:buFont typeface="Wingdings 3" charset="2"/>
              <a:buChar char=""/>
              <a:defRPr/>
            </a:pPr>
            <a:endParaRPr lang="en-US" dirty="0"/>
          </a:p>
        </p:txBody>
      </p:sp>
      <p:sp>
        <p:nvSpPr>
          <p:cNvPr id="38914" name="Text Placeholder 3"/>
          <p:cNvSpPr>
            <a:spLocks noGrp="1"/>
          </p:cNvSpPr>
          <p:nvPr>
            <p:ph type="body" sz="half" idx="2"/>
          </p:nvPr>
        </p:nvSpPr>
        <p:spPr>
          <a:xfrm>
            <a:off x="384175" y="488950"/>
            <a:ext cx="4171950" cy="5535613"/>
          </a:xfrm>
        </p:spPr>
        <p:txBody>
          <a:bodyPr/>
          <a:lstStyle/>
          <a:p>
            <a:pPr eaLnBrk="1" hangingPunct="1"/>
            <a:endParaRPr lang="en-US" smtClean="0"/>
          </a:p>
          <a:p>
            <a:pPr eaLnBrk="1" hangingPunct="1"/>
            <a:endParaRPr lang="en-US" smtClean="0"/>
          </a:p>
        </p:txBody>
      </p:sp>
      <p:pic>
        <p:nvPicPr>
          <p:cNvPr id="38915" name="Εικόνα 25" descr="alt"/>
          <p:cNvPicPr>
            <a:picLocks noChangeAspect="1" noChangeArrowheads="1"/>
          </p:cNvPicPr>
          <p:nvPr/>
        </p:nvPicPr>
        <p:blipFill>
          <a:blip r:embed="rId3"/>
          <a:srcRect/>
          <a:stretch>
            <a:fillRect/>
          </a:stretch>
        </p:blipFill>
        <p:spPr bwMode="auto">
          <a:xfrm>
            <a:off x="384175" y="1179513"/>
            <a:ext cx="3906838" cy="5086350"/>
          </a:xfrm>
          <a:prstGeom prst="rect">
            <a:avLst/>
          </a:prstGeom>
          <a:noFill/>
          <a:ln w="9525">
            <a:noFill/>
            <a:miter lim="800000"/>
            <a:headEnd/>
            <a:tailEnd/>
          </a:ln>
        </p:spPr>
      </p:pic>
    </p:spTree>
  </p:cSld>
  <p:clrMapOvr>
    <a:masterClrMapping/>
  </p:clrMapOvr>
  <p:transition advClick="0" advTm="5000">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withEffect">
                                  <p:stCondLst>
                                    <p:cond delay="0"/>
                                  </p:stCondLst>
                                  <p:childTnLst>
                                    <p:animEffect transition="out" filter="fade">
                                      <p:cBhvr>
                                        <p:cTn id="6" dur="500" tmFilter="0, 0; .2, .5; .8, .5; 1, 0"/>
                                        <p:tgtEl>
                                          <p:spTgt spid="38915"/>
                                        </p:tgtEl>
                                      </p:cBhvr>
                                    </p:animEffect>
                                    <p:animScale>
                                      <p:cBhvr>
                                        <p:cTn id="7" dur="250" autoRev="1" fill="hold"/>
                                        <p:tgtEl>
                                          <p:spTgt spid="3891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1" name="Εικόνα 20" descr="http://www.boro.gr/thumbnail?filepath=/contentfiles/photos/psyxologia/ethismos-eksarthseis/alcoholism3.jpg&amp;width=640&amp;height=430"/>
          <p:cNvPicPr>
            <a:picLocks noGrp="1"/>
          </p:cNvPicPr>
          <p:nvPr>
            <p:ph idx="1"/>
          </p:nvPr>
        </p:nvPicPr>
        <p:blipFill>
          <a:blip r:embed="rId3"/>
          <a:srcRect/>
          <a:stretch>
            <a:fillRect/>
          </a:stretch>
        </p:blipFill>
        <p:spPr>
          <a:xfrm>
            <a:off x="5008563" y="519113"/>
            <a:ext cx="6096000" cy="5767387"/>
          </a:xfrm>
        </p:spPr>
      </p:pic>
      <p:sp>
        <p:nvSpPr>
          <p:cNvPr id="40962" name="Text Placeholder 3"/>
          <p:cNvSpPr>
            <a:spLocks noGrp="1"/>
          </p:cNvSpPr>
          <p:nvPr>
            <p:ph type="body" sz="half" idx="2"/>
          </p:nvPr>
        </p:nvSpPr>
        <p:spPr>
          <a:xfrm>
            <a:off x="509588" y="1101725"/>
            <a:ext cx="4046537" cy="4922838"/>
          </a:xfrm>
        </p:spPr>
        <p:txBody>
          <a:bodyPr/>
          <a:lstStyle/>
          <a:p>
            <a:pPr eaLnBrk="1" hangingPunct="1"/>
            <a:r>
              <a:rPr lang="el-GR" sz="2400" smtClean="0"/>
              <a:t>Οι έφηβοι που αρχίζουν να πίνουν πριν τα 15 χρόνια, έχουν αυξημένο γενετικό κίνδυνο εξάρτησης από το αλκοόλ. Όσοι ξεκινούν το ποτό μετά τα 16 χρόνια, κινδυνεύουν να γίνουν αλκοολικοί εξαιτίας των συνθηκών της ζωής τους και όχι των γονιδίων τους.</a:t>
            </a:r>
            <a:br>
              <a:rPr lang="el-GR" sz="2400" smtClean="0"/>
            </a:br>
            <a:endParaRPr lang="en-US" sz="2400" smtClean="0"/>
          </a:p>
        </p:txBody>
      </p:sp>
    </p:spTree>
  </p:cSld>
  <p:clrMapOvr>
    <a:masterClrMapping/>
  </p:clrMapOvr>
  <p:transition advClick="0" advTm="5000">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withEffect">
                                  <p:stCondLst>
                                    <p:cond delay="0"/>
                                  </p:stCondLst>
                                  <p:childTnLst>
                                    <p:animEffect transition="out" filter="fade">
                                      <p:cBhvr>
                                        <p:cTn id="6" dur="500" tmFilter="0, 0; .2, .5; .8, .5; 1, 0"/>
                                        <p:tgtEl>
                                          <p:spTgt spid="40961"/>
                                        </p:tgtEl>
                                      </p:cBhvr>
                                    </p:animEffect>
                                    <p:animScale>
                                      <p:cBhvr>
                                        <p:cTn id="7" dur="250" autoRev="1" fill="hold"/>
                                        <p:tgtEl>
                                          <p:spTgt spid="4096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p:cNvSpPr>
            <a:spLocks noGrp="1"/>
          </p:cNvSpPr>
          <p:nvPr>
            <p:ph type="title"/>
          </p:nvPr>
        </p:nvSpPr>
        <p:spPr>
          <a:xfrm>
            <a:off x="1155700" y="1447800"/>
            <a:ext cx="3400425" cy="1447800"/>
          </a:xfrm>
        </p:spPr>
        <p:txBody>
          <a:bodyPr/>
          <a:lstStyle/>
          <a:p>
            <a:pPr eaLnBrk="1" hangingPunct="1"/>
            <a:r>
              <a:rPr lang="el-GR" smtClean="0"/>
              <a:t>ΜΙΚΡΗ/ΜΕΤΡΙΑ ΚΑΤΑΝΑΛΩΣΗ ΑΛΚΟΟΛ</a:t>
            </a:r>
            <a:endParaRPr lang="en-US" smtClean="0"/>
          </a:p>
        </p:txBody>
      </p:sp>
      <p:graphicFrame>
        <p:nvGraphicFramePr>
          <p:cNvPr id="8" name="Content Placeholder 7"/>
          <p:cNvGraphicFramePr>
            <a:graphicFrameLocks noGrp="1"/>
          </p:cNvGraphicFramePr>
          <p:nvPr>
            <p:ph idx="1"/>
          </p:nvPr>
        </p:nvGraphicFramePr>
        <p:xfrm>
          <a:off x="6535738" y="935038"/>
          <a:ext cx="4926012" cy="6375400"/>
        </p:xfrm>
        <a:graphic>
          <a:graphicData uri="http://schemas.openxmlformats.org/drawingml/2006/table">
            <a:tbl>
              <a:tblPr/>
              <a:tblGrid>
                <a:gridCol w="4925291"/>
              </a:tblGrid>
              <a:tr h="3874325">
                <a:tc>
                  <a:txBody>
                    <a:bodyPr/>
                    <a:lstStyle/>
                    <a:p>
                      <a:pPr algn="l">
                        <a:buFont typeface="Arial" panose="020B0604020202020204" pitchFamily="34" charset="0"/>
                        <a:buNone/>
                      </a:pPr>
                      <a:endParaRPr lang="el-GR" sz="1600" dirty="0" smtClean="0"/>
                    </a:p>
                    <a:p>
                      <a:pPr algn="l">
                        <a:buFont typeface="Arial" panose="020B0604020202020204" pitchFamily="34" charset="0"/>
                        <a:buChar char="•"/>
                      </a:pPr>
                      <a:r>
                        <a:rPr lang="el-GR" sz="2400" b="1" dirty="0" smtClean="0"/>
                        <a:t>Η ελεγχόμενη κατανάλωση αλκοόλ μπορεί να προσφέρει ορισμένα οφέλη για την υγεία. Δηλαδή μπορεί:</a:t>
                      </a:r>
                      <a:br>
                        <a:rPr lang="el-GR" sz="2400" b="1" dirty="0" smtClean="0"/>
                      </a:br>
                      <a:r>
                        <a:rPr lang="el-GR" sz="2400" b="1" dirty="0" smtClean="0"/>
                        <a:t>- Να μειώσει τον κίνδυνο εμφάνισης καρδιοπάθειας</a:t>
                      </a:r>
                      <a:br>
                        <a:rPr lang="el-GR" sz="2400" b="1" dirty="0" smtClean="0"/>
                      </a:br>
                      <a:r>
                        <a:rPr lang="el-GR" sz="2400" b="1" dirty="0" smtClean="0"/>
                        <a:t>- Να μειώσει τον κίνδυνο καρδιακής προσβολής</a:t>
                      </a:r>
                      <a:br>
                        <a:rPr lang="el-GR" sz="2400" b="1" dirty="0" smtClean="0"/>
                      </a:br>
                      <a:r>
                        <a:rPr lang="el-GR" sz="2400" b="1" dirty="0" smtClean="0"/>
                        <a:t>- Να μειώσει, ενδεχομένως, τον κίνδυνο εγκεφαλικών επεισοδίων, και ειδικά ισχαιμικά εγκεφαλικά επεισόδια</a:t>
                      </a:r>
                      <a:br>
                        <a:rPr lang="el-GR" sz="2400" b="1" dirty="0" smtClean="0"/>
                      </a:br>
                      <a:r>
                        <a:rPr lang="el-GR" sz="2400" b="1" dirty="0" smtClean="0"/>
                        <a:t>- Να μειώσει τον κίνδυνο χολολιθίασης</a:t>
                      </a:r>
                      <a:br>
                        <a:rPr lang="el-GR" sz="2400" b="1" dirty="0" smtClean="0"/>
                      </a:br>
                      <a:r>
                        <a:rPr lang="el-GR" sz="2400" b="1" dirty="0" smtClean="0"/>
                        <a:t>- Να μειώσει τον κίνδυνο διαβήτη</a:t>
                      </a:r>
                      <a:endParaRPr lang="el-GR" sz="2400" dirty="0"/>
                    </a:p>
                  </a:txBody>
                  <a:tcPr marL="0" marR="0" marT="0" marB="0" anchor="ctr">
                    <a:lnL>
                      <a:noFill/>
                    </a:lnL>
                    <a:lnR>
                      <a:noFill/>
                    </a:lnR>
                    <a:lnT>
                      <a:noFill/>
                    </a:lnT>
                    <a:lnB>
                      <a:noFill/>
                    </a:lnB>
                  </a:tcPr>
                </a:tc>
              </a:tr>
              <a:tr h="645720">
                <a:tc>
                  <a:txBody>
                    <a:bodyPr/>
                    <a:lstStyle/>
                    <a:p>
                      <a:r>
                        <a:rPr lang="en-US" sz="1600" dirty="0"/>
                        <a:t> </a:t>
                      </a:r>
                    </a:p>
                  </a:txBody>
                  <a:tcPr marL="0" marR="0" marT="0" marB="0">
                    <a:lnL>
                      <a:noFill/>
                    </a:lnL>
                    <a:lnR>
                      <a:noFill/>
                    </a:lnR>
                    <a:lnT>
                      <a:noFill/>
                    </a:lnT>
                    <a:lnB>
                      <a:noFill/>
                    </a:lnB>
                  </a:tcPr>
                </a:tc>
              </a:tr>
            </a:tbl>
          </a:graphicData>
        </a:graphic>
      </p:graphicFrame>
      <p:pic>
        <p:nvPicPr>
          <p:cNvPr id="43013" name="Εικόνα 1" descr="http://www.bestrong.org.gr/pictures/m/m_2918_alcohol_history.jpg">
            <a:hlinkClick r:id="rId3"/>
          </p:cNvPr>
          <p:cNvPicPr>
            <a:picLocks noChangeAspect="1" noChangeArrowheads="1"/>
          </p:cNvPicPr>
          <p:nvPr/>
        </p:nvPicPr>
        <p:blipFill>
          <a:blip r:embed="rId4"/>
          <a:srcRect/>
          <a:stretch>
            <a:fillRect/>
          </a:stretch>
        </p:blipFill>
        <p:spPr bwMode="auto">
          <a:xfrm>
            <a:off x="754063" y="3184525"/>
            <a:ext cx="4727575" cy="3273425"/>
          </a:xfrm>
          <a:prstGeom prst="rect">
            <a:avLst/>
          </a:prstGeom>
          <a:noFill/>
          <a:ln w="9525">
            <a:noFill/>
            <a:miter lim="800000"/>
            <a:headEnd/>
            <a:tailEnd/>
          </a:ln>
        </p:spPr>
      </p:pic>
    </p:spTree>
  </p:cSld>
  <p:clrMapOvr>
    <a:masterClrMapping/>
  </p:clrMapOvr>
  <p:transition advClick="0" advTm="5000">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3009"/>
                                        </p:tgtEl>
                                        <p:attrNameLst>
                                          <p:attrName>style.visibility</p:attrName>
                                        </p:attrNameLst>
                                      </p:cBhvr>
                                      <p:to>
                                        <p:strVal val="visible"/>
                                      </p:to>
                                    </p:set>
                                    <p:animEffect transition="in" filter="fade">
                                      <p:cBhvr>
                                        <p:cTn id="7" dur="1000"/>
                                        <p:tgtEl>
                                          <p:spTgt spid="43009"/>
                                        </p:tgtEl>
                                      </p:cBhvr>
                                    </p:animEffect>
                                    <p:anim calcmode="lin" valueType="num">
                                      <p:cBhvr>
                                        <p:cTn id="8" dur="1000" fill="hold"/>
                                        <p:tgtEl>
                                          <p:spTgt spid="43009"/>
                                        </p:tgtEl>
                                        <p:attrNameLst>
                                          <p:attrName>ppt_x</p:attrName>
                                        </p:attrNameLst>
                                      </p:cBhvr>
                                      <p:tavLst>
                                        <p:tav tm="0">
                                          <p:val>
                                            <p:strVal val="#ppt_x"/>
                                          </p:val>
                                        </p:tav>
                                        <p:tav tm="100000">
                                          <p:val>
                                            <p:strVal val="#ppt_x"/>
                                          </p:val>
                                        </p:tav>
                                      </p:tavLst>
                                    </p:anim>
                                    <p:anim calcmode="lin" valueType="num">
                                      <p:cBhvr>
                                        <p:cTn id="9" dur="1000" fill="hold"/>
                                        <p:tgtEl>
                                          <p:spTgt spid="430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0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a:xfrm>
            <a:off x="1155700" y="1447800"/>
            <a:ext cx="3400425" cy="1447800"/>
          </a:xfrm>
        </p:spPr>
        <p:txBody>
          <a:bodyPr/>
          <a:lstStyle/>
          <a:p>
            <a:pPr eaLnBrk="1" hangingPunct="1"/>
            <a:r>
              <a:rPr lang="el-GR" smtClean="0"/>
              <a:t>ΕΘΙΣΜΟΣ ΣΤΟ ΑΛΚΟΟΛ</a:t>
            </a:r>
            <a:br>
              <a:rPr lang="el-GR" smtClean="0"/>
            </a:br>
            <a:endParaRPr lang="en-US" smtClean="0"/>
          </a:p>
        </p:txBody>
      </p:sp>
      <p:sp>
        <p:nvSpPr>
          <p:cNvPr id="45058" name="Content Placeholder 2"/>
          <p:cNvSpPr>
            <a:spLocks noGrp="1"/>
          </p:cNvSpPr>
          <p:nvPr>
            <p:ph idx="1"/>
          </p:nvPr>
        </p:nvSpPr>
        <p:spPr>
          <a:xfrm>
            <a:off x="4784725" y="1447800"/>
            <a:ext cx="5195888" cy="4572000"/>
          </a:xfrm>
        </p:spPr>
        <p:txBody>
          <a:bodyPr/>
          <a:lstStyle/>
          <a:p>
            <a:pPr eaLnBrk="1" hangingPunct="1"/>
            <a:r>
              <a:rPr lang="el-GR" smtClean="0"/>
              <a:t>Η εξάρτηση από το αλκοόλ ή αλκοολισμός είναι μια χρόνια ασθένεια ή διαταραχή συμπεριφοράς που χαρακτηρίζεται από επαναλαμβανόμενη και κοινωνικά μη αποδεχτή κατανάλωση αλκοόλ σε μια κοινότητα ή σε μια χώρα, που επηρεάζει σοβαρά την υγεία του προσώπου που πίνει και τη λειτουργικότητά του σε τομείς που έχουν να κάνουν με την εργασία του, τα οικονομικά του και τις σχέσεις του με τους άλλους.</a:t>
            </a:r>
            <a:endParaRPr lang="en-US" smtClean="0"/>
          </a:p>
          <a:p>
            <a:pPr eaLnBrk="1" hangingPunct="1"/>
            <a:endParaRPr lang="en-US" smtClean="0"/>
          </a:p>
        </p:txBody>
      </p:sp>
      <p:pic>
        <p:nvPicPr>
          <p:cNvPr id="45059" name="Picture 4" descr="http://www.ehealthcyprus.com/wp-content/uploads/2013/08/%CE%91%CE%BB%CE%BA%CE%BF%CE%BF%CE%BB%CE%B9%CF%83%CE%BC%CF%8C%CF%82.jpg"/>
          <p:cNvPicPr>
            <a:picLocks noChangeAspect="1" noChangeArrowheads="1"/>
          </p:cNvPicPr>
          <p:nvPr/>
        </p:nvPicPr>
        <p:blipFill>
          <a:blip r:embed="rId3"/>
          <a:srcRect/>
          <a:stretch>
            <a:fillRect/>
          </a:stretch>
        </p:blipFill>
        <p:spPr bwMode="auto">
          <a:xfrm>
            <a:off x="539750" y="2895600"/>
            <a:ext cx="4016375" cy="3733800"/>
          </a:xfrm>
          <a:prstGeom prst="rect">
            <a:avLst/>
          </a:prstGeom>
          <a:noFill/>
          <a:ln w="9525">
            <a:noFill/>
            <a:miter lim="800000"/>
            <a:headEnd/>
            <a:tailEnd/>
          </a:ln>
        </p:spPr>
      </p:pic>
    </p:spTree>
  </p:cSld>
  <p:clrMapOvr>
    <a:masterClrMapping/>
  </p:clrMapOvr>
  <p:transition advClick="0" advTm="5000">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grpId="0" nodeType="withEffect">
                                  <p:stCondLst>
                                    <p:cond delay="0"/>
                                  </p:stCondLst>
                                  <p:iterate type="lt">
                                    <p:tmPct val="10000"/>
                                  </p:iterate>
                                  <p:childTnLst>
                                    <p:set>
                                      <p:cBhvr>
                                        <p:cTn id="6" dur="1" fill="hold">
                                          <p:stCondLst>
                                            <p:cond delay="0"/>
                                          </p:stCondLst>
                                        </p:cTn>
                                        <p:tgtEl>
                                          <p:spTgt spid="45057"/>
                                        </p:tgtEl>
                                        <p:attrNameLst>
                                          <p:attrName>style.visibility</p:attrName>
                                        </p:attrNameLst>
                                      </p:cBhvr>
                                      <p:to>
                                        <p:strVal val="visible"/>
                                      </p:to>
                                    </p:set>
                                    <p:animEffect transition="in" filter="fade">
                                      <p:cBhvr>
                                        <p:cTn id="7" dur="1000"/>
                                        <p:tgtEl>
                                          <p:spTgt spid="45057"/>
                                        </p:tgtEl>
                                      </p:cBhvr>
                                    </p:animEffect>
                                    <p:anim calcmode="lin" valueType="num">
                                      <p:cBhvr>
                                        <p:cTn id="8" dur="1000" fill="hold"/>
                                        <p:tgtEl>
                                          <p:spTgt spid="45057"/>
                                        </p:tgtEl>
                                        <p:attrNameLst>
                                          <p:attrName>ppt_x</p:attrName>
                                        </p:attrNameLst>
                                      </p:cBhvr>
                                      <p:tavLst>
                                        <p:tav tm="0">
                                          <p:val>
                                            <p:strVal val="#ppt_x-.1"/>
                                          </p:val>
                                        </p:tav>
                                        <p:tav tm="100000">
                                          <p:val>
                                            <p:strVal val="#ppt_x"/>
                                          </p:val>
                                        </p:tav>
                                      </p:tavLst>
                                    </p:anim>
                                    <p:anim calcmode="lin" valueType="num">
                                      <p:cBhvr>
                                        <p:cTn id="9" dur="1000" fill="hold"/>
                                        <p:tgtEl>
                                          <p:spTgt spid="4505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p:cNvSpPr>
            <a:spLocks noGrp="1"/>
          </p:cNvSpPr>
          <p:nvPr>
            <p:ph type="title"/>
          </p:nvPr>
        </p:nvSpPr>
        <p:spPr>
          <a:xfrm>
            <a:off x="460375" y="2127250"/>
            <a:ext cx="3402013" cy="1041400"/>
          </a:xfrm>
        </p:spPr>
        <p:txBody>
          <a:bodyPr/>
          <a:lstStyle/>
          <a:p>
            <a:pPr eaLnBrk="1" hangingPunct="1"/>
            <a:r>
              <a:rPr lang="el-GR" smtClean="0"/>
              <a:t>ΤΟ ΑΛΚΟΟΛ ΒΛΑΠΤΕΙ ΣΟΒΑΡΑ ΤΟΥΣ ΝΕΟΥΣ</a:t>
            </a:r>
            <a:endParaRPr lang="en-US" smtClean="0"/>
          </a:p>
        </p:txBody>
      </p:sp>
      <p:pic>
        <p:nvPicPr>
          <p:cNvPr id="5" name="irc_mi" descr="http://assets.tanea.gr/ygeia/files/Grafima%20Alchool%20Efiboi.jpg"/>
          <p:cNvPicPr>
            <a:picLocks noGrp="1"/>
          </p:cNvPicPr>
          <p:nvPr>
            <p:ph idx="1"/>
          </p:nvPr>
        </p:nvPicPr>
        <p:blipFill>
          <a:blip r:embed="rId3" cstate="print"/>
          <a:srcRect/>
          <a:stretch>
            <a:fillRect/>
          </a:stretch>
        </p:blipFill>
        <p:spPr>
          <a:xfrm>
            <a:off x="3861985" y="498763"/>
            <a:ext cx="8330016" cy="6151417"/>
          </a:xfrm>
          <a:ln w="190500" cap="sq">
            <a:solidFill>
              <a:srgbClr val="C8C6BD"/>
            </a:solidFill>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47107" name="Picture 4" descr="http://www.slap.gr/wp-content/uploads/%CE%9F-%CE%B5%CE%B8%CE%B9%CF%83%CE%BC%CF%8C%CF%82-%CF%83%CF%84%CE%BF-%CE%B1%CE%BB%CE%BA%CE%BF%CF%8C%CE%BB-%CE%B1%CF%81%CF%87%CE%AF%CE%B6%CE%B5%CE%B9-%CE%B1%CF%80%CF%8C-%CF%84%CE%B7%CE%BD-%CE%B5%CF%86%CE%B7%CE%B2%CE%B5%CE%AF%CE%B1.jpg"/>
          <p:cNvPicPr>
            <a:picLocks noChangeAspect="1" noChangeArrowheads="1"/>
          </p:cNvPicPr>
          <p:nvPr/>
        </p:nvPicPr>
        <p:blipFill>
          <a:blip r:embed="rId4"/>
          <a:srcRect/>
          <a:stretch>
            <a:fillRect/>
          </a:stretch>
        </p:blipFill>
        <p:spPr bwMode="auto">
          <a:xfrm>
            <a:off x="623888" y="195263"/>
            <a:ext cx="3076575" cy="1924050"/>
          </a:xfrm>
          <a:prstGeom prst="rect">
            <a:avLst/>
          </a:prstGeom>
          <a:noFill/>
          <a:ln w="9525">
            <a:noFill/>
            <a:miter lim="800000"/>
            <a:headEnd/>
            <a:tailEnd/>
          </a:ln>
        </p:spPr>
      </p:pic>
    </p:spTree>
  </p:cSld>
  <p:clrMapOvr>
    <a:masterClrMapping/>
  </p:clrMapOvr>
  <p:transition advClick="0" advTm="5000">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withEffect">
                                  <p:stCondLst>
                                    <p:cond delay="0"/>
                                  </p:stCondLst>
                                  <p:childTnLst>
                                    <p:set>
                                      <p:cBhvr>
                                        <p:cTn id="6" dur="1" fill="hold">
                                          <p:stCondLst>
                                            <p:cond delay="0"/>
                                          </p:stCondLst>
                                        </p:cTn>
                                        <p:tgtEl>
                                          <p:spTgt spid="47105"/>
                                        </p:tgtEl>
                                        <p:attrNameLst>
                                          <p:attrName>style.visibility</p:attrName>
                                        </p:attrNameLst>
                                      </p:cBhvr>
                                      <p:to>
                                        <p:strVal val="visible"/>
                                      </p:to>
                                    </p:set>
                                    <p:animEffect transition="in" filter="fade">
                                      <p:cBhvr>
                                        <p:cTn id="7" dur="800" decel="100000"/>
                                        <p:tgtEl>
                                          <p:spTgt spid="47105"/>
                                        </p:tgtEl>
                                      </p:cBhvr>
                                    </p:animEffect>
                                    <p:anim calcmode="lin" valueType="num">
                                      <p:cBhvr>
                                        <p:cTn id="8" dur="800" decel="100000" fill="hold"/>
                                        <p:tgtEl>
                                          <p:spTgt spid="47105"/>
                                        </p:tgtEl>
                                        <p:attrNameLst>
                                          <p:attrName>style.rotation</p:attrName>
                                        </p:attrNameLst>
                                      </p:cBhvr>
                                      <p:tavLst>
                                        <p:tav tm="0">
                                          <p:val>
                                            <p:fltVal val="-90"/>
                                          </p:val>
                                        </p:tav>
                                        <p:tav tm="100000">
                                          <p:val>
                                            <p:fltVal val="0"/>
                                          </p:val>
                                        </p:tav>
                                      </p:tavLst>
                                    </p:anim>
                                    <p:anim calcmode="lin" valueType="num">
                                      <p:cBhvr>
                                        <p:cTn id="9" dur="800" decel="100000" fill="hold"/>
                                        <p:tgtEl>
                                          <p:spTgt spid="47105"/>
                                        </p:tgtEl>
                                        <p:attrNameLst>
                                          <p:attrName>ppt_x</p:attrName>
                                        </p:attrNameLst>
                                      </p:cBhvr>
                                      <p:tavLst>
                                        <p:tav tm="0">
                                          <p:val>
                                            <p:strVal val="#ppt_x+0.4"/>
                                          </p:val>
                                        </p:tav>
                                        <p:tav tm="100000">
                                          <p:val>
                                            <p:strVal val="#ppt_x-0.05"/>
                                          </p:val>
                                        </p:tav>
                                      </p:tavLst>
                                    </p:anim>
                                    <p:anim calcmode="lin" valueType="num">
                                      <p:cBhvr>
                                        <p:cTn id="10" dur="800" decel="100000" fill="hold"/>
                                        <p:tgtEl>
                                          <p:spTgt spid="47105"/>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47105"/>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47105"/>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84725" y="768350"/>
            <a:ext cx="5195888" cy="5251450"/>
          </a:xfrm>
        </p:spPr>
        <p:txBody>
          <a:bodyPr rtlCol="0">
            <a:normAutofit fontScale="77500" lnSpcReduction="20000"/>
          </a:bodyPr>
          <a:lstStyle/>
          <a:p>
            <a:pPr eaLnBrk="1" fontAlgn="auto" hangingPunct="1">
              <a:spcAft>
                <a:spcPts val="0"/>
              </a:spcAft>
              <a:buClr>
                <a:schemeClr val="accent1">
                  <a:lumMod val="60000"/>
                  <a:lumOff val="40000"/>
                </a:schemeClr>
              </a:buClr>
              <a:buFont typeface="Wingdings 3" charset="2"/>
              <a:buChar char=""/>
              <a:defRPr/>
            </a:pPr>
            <a:r>
              <a:rPr lang="el-GR" b="1" dirty="0"/>
              <a:t>ΒΡΑΧΥΠΡΟΘΕΣΜΕΣ ΕΠΙΠΤΩΣΕΙΣ</a:t>
            </a:r>
          </a:p>
          <a:p>
            <a:pPr marL="0" indent="0" eaLnBrk="1" fontAlgn="auto" hangingPunct="1">
              <a:spcAft>
                <a:spcPts val="0"/>
              </a:spcAft>
              <a:buClr>
                <a:schemeClr val="accent1">
                  <a:lumMod val="60000"/>
                  <a:lumOff val="40000"/>
                </a:schemeClr>
              </a:buClr>
              <a:buFont typeface="Wingdings 3" charset="2"/>
              <a:buNone/>
              <a:defRPr/>
            </a:pPr>
            <a:r>
              <a:rPr lang="el-GR" dirty="0"/>
              <a:t>Μπερδεμένη ομιλία</a:t>
            </a:r>
          </a:p>
          <a:p>
            <a:pPr marL="0" indent="0" eaLnBrk="1" fontAlgn="auto" hangingPunct="1">
              <a:spcAft>
                <a:spcPts val="0"/>
              </a:spcAft>
              <a:buClr>
                <a:schemeClr val="accent1">
                  <a:lumMod val="60000"/>
                  <a:lumOff val="40000"/>
                </a:schemeClr>
              </a:buClr>
              <a:buFont typeface="Wingdings 3" charset="2"/>
              <a:buNone/>
              <a:defRPr/>
            </a:pPr>
            <a:r>
              <a:rPr lang="el-GR" dirty="0"/>
              <a:t>Υπνηλία</a:t>
            </a:r>
          </a:p>
          <a:p>
            <a:pPr marL="0" indent="0" eaLnBrk="1" fontAlgn="auto" hangingPunct="1">
              <a:spcAft>
                <a:spcPts val="0"/>
              </a:spcAft>
              <a:buClr>
                <a:schemeClr val="accent1">
                  <a:lumMod val="60000"/>
                  <a:lumOff val="40000"/>
                </a:schemeClr>
              </a:buClr>
              <a:buFont typeface="Wingdings 3" charset="2"/>
              <a:buNone/>
              <a:defRPr/>
            </a:pPr>
            <a:r>
              <a:rPr lang="el-GR" dirty="0"/>
              <a:t>Εμετό</a:t>
            </a:r>
          </a:p>
          <a:p>
            <a:pPr marL="0" indent="0" eaLnBrk="1" fontAlgn="auto" hangingPunct="1">
              <a:spcAft>
                <a:spcPts val="0"/>
              </a:spcAft>
              <a:buClr>
                <a:schemeClr val="accent1">
                  <a:lumMod val="60000"/>
                  <a:lumOff val="40000"/>
                </a:schemeClr>
              </a:buClr>
              <a:buFont typeface="Wingdings 3" charset="2"/>
              <a:buNone/>
              <a:defRPr/>
            </a:pPr>
            <a:r>
              <a:rPr lang="el-GR" dirty="0"/>
              <a:t>Διάρροια</a:t>
            </a:r>
          </a:p>
          <a:p>
            <a:pPr marL="0" indent="0" eaLnBrk="1" fontAlgn="auto" hangingPunct="1">
              <a:spcAft>
                <a:spcPts val="0"/>
              </a:spcAft>
              <a:buClr>
                <a:schemeClr val="accent1">
                  <a:lumMod val="60000"/>
                  <a:lumOff val="40000"/>
                </a:schemeClr>
              </a:buClr>
              <a:buFont typeface="Wingdings 3" charset="2"/>
              <a:buNone/>
              <a:defRPr/>
            </a:pPr>
            <a:r>
              <a:rPr lang="el-GR" dirty="0"/>
              <a:t>Ενόχληση στο στομάχι</a:t>
            </a:r>
          </a:p>
          <a:p>
            <a:pPr marL="0" indent="0" eaLnBrk="1" fontAlgn="auto" hangingPunct="1">
              <a:spcAft>
                <a:spcPts val="0"/>
              </a:spcAft>
              <a:buClr>
                <a:schemeClr val="accent1">
                  <a:lumMod val="60000"/>
                  <a:lumOff val="40000"/>
                </a:schemeClr>
              </a:buClr>
              <a:buFont typeface="Wingdings 3" charset="2"/>
              <a:buNone/>
              <a:defRPr/>
            </a:pPr>
            <a:r>
              <a:rPr lang="el-GR" dirty="0"/>
              <a:t>Πονοκεφάλους</a:t>
            </a:r>
          </a:p>
          <a:p>
            <a:pPr marL="0" indent="0" eaLnBrk="1" fontAlgn="auto" hangingPunct="1">
              <a:spcAft>
                <a:spcPts val="0"/>
              </a:spcAft>
              <a:buClr>
                <a:schemeClr val="accent1">
                  <a:lumMod val="60000"/>
                  <a:lumOff val="40000"/>
                </a:schemeClr>
              </a:buClr>
              <a:buFont typeface="Wingdings 3" charset="2"/>
              <a:buNone/>
              <a:defRPr/>
            </a:pPr>
            <a:r>
              <a:rPr lang="el-GR" dirty="0"/>
              <a:t>Αναπνευστικές δυσκολίες</a:t>
            </a:r>
          </a:p>
          <a:p>
            <a:pPr marL="0" indent="0" eaLnBrk="1" fontAlgn="auto" hangingPunct="1">
              <a:spcAft>
                <a:spcPts val="0"/>
              </a:spcAft>
              <a:buClr>
                <a:schemeClr val="accent1">
                  <a:lumMod val="60000"/>
                  <a:lumOff val="40000"/>
                </a:schemeClr>
              </a:buClr>
              <a:buFont typeface="Wingdings 3" charset="2"/>
              <a:buNone/>
              <a:defRPr/>
            </a:pPr>
            <a:r>
              <a:rPr lang="el-GR" dirty="0"/>
              <a:t>Διαστρεβλωμένη όραση και ακοή</a:t>
            </a:r>
          </a:p>
          <a:p>
            <a:pPr marL="0" indent="0" eaLnBrk="1" fontAlgn="auto" hangingPunct="1">
              <a:spcAft>
                <a:spcPts val="0"/>
              </a:spcAft>
              <a:buClr>
                <a:schemeClr val="accent1">
                  <a:lumMod val="60000"/>
                  <a:lumOff val="40000"/>
                </a:schemeClr>
              </a:buClr>
              <a:buFont typeface="Wingdings 3" charset="2"/>
              <a:buNone/>
              <a:defRPr/>
            </a:pPr>
            <a:r>
              <a:rPr lang="el-GR" dirty="0"/>
              <a:t>Εξασθένηση της κρίσης </a:t>
            </a:r>
          </a:p>
          <a:p>
            <a:pPr marL="0" indent="0" eaLnBrk="1" fontAlgn="auto" hangingPunct="1">
              <a:spcAft>
                <a:spcPts val="0"/>
              </a:spcAft>
              <a:buClr>
                <a:schemeClr val="accent1">
                  <a:lumMod val="60000"/>
                  <a:lumOff val="40000"/>
                </a:schemeClr>
              </a:buClr>
              <a:buFont typeface="Wingdings 3" charset="2"/>
              <a:buNone/>
              <a:defRPr/>
            </a:pPr>
            <a:r>
              <a:rPr lang="el-GR" dirty="0"/>
              <a:t>Μειωμένη αντίληψη και ελλιπή συντονισμό</a:t>
            </a:r>
          </a:p>
          <a:p>
            <a:pPr marL="0" indent="0" eaLnBrk="1" fontAlgn="auto" hangingPunct="1">
              <a:spcAft>
                <a:spcPts val="0"/>
              </a:spcAft>
              <a:buClr>
                <a:schemeClr val="accent1">
                  <a:lumMod val="60000"/>
                  <a:lumOff val="40000"/>
                </a:schemeClr>
              </a:buClr>
              <a:buFont typeface="Wingdings 3" charset="2"/>
              <a:buNone/>
              <a:defRPr/>
            </a:pPr>
            <a:r>
              <a:rPr lang="el-GR" dirty="0"/>
              <a:t>Αναισθησία </a:t>
            </a:r>
          </a:p>
          <a:p>
            <a:pPr marL="0" indent="0" eaLnBrk="1" fontAlgn="auto" hangingPunct="1">
              <a:spcAft>
                <a:spcPts val="0"/>
              </a:spcAft>
              <a:buClr>
                <a:schemeClr val="accent1">
                  <a:lumMod val="60000"/>
                  <a:lumOff val="40000"/>
                </a:schemeClr>
              </a:buClr>
              <a:buFont typeface="Wingdings 3" charset="2"/>
              <a:buNone/>
              <a:defRPr/>
            </a:pPr>
            <a:r>
              <a:rPr lang="el-GR" dirty="0"/>
              <a:t>Αναιμία (απώλεια ερυθρών κυττάρων αίματος)</a:t>
            </a:r>
          </a:p>
          <a:p>
            <a:pPr marL="0" indent="0" eaLnBrk="1" fontAlgn="auto" hangingPunct="1">
              <a:spcAft>
                <a:spcPts val="0"/>
              </a:spcAft>
              <a:buClr>
                <a:schemeClr val="accent1">
                  <a:lumMod val="60000"/>
                  <a:lumOff val="40000"/>
                </a:schemeClr>
              </a:buClr>
              <a:buFont typeface="Wingdings 3" charset="2"/>
              <a:buNone/>
              <a:defRPr/>
            </a:pPr>
            <a:r>
              <a:rPr lang="el-GR" dirty="0"/>
              <a:t>Κώμα</a:t>
            </a:r>
          </a:p>
          <a:p>
            <a:pPr marL="0" indent="0" eaLnBrk="1" fontAlgn="auto" hangingPunct="1">
              <a:spcAft>
                <a:spcPts val="0"/>
              </a:spcAft>
              <a:buClr>
                <a:schemeClr val="accent1">
                  <a:lumMod val="60000"/>
                  <a:lumOff val="40000"/>
                </a:schemeClr>
              </a:buClr>
              <a:buFont typeface="Wingdings 3" charset="2"/>
              <a:buNone/>
              <a:defRPr/>
            </a:pPr>
            <a:r>
              <a:rPr lang="el-GR" dirty="0"/>
              <a:t>Κενά μνήμης, (στα οποία ο χρήστης δεν μπορεί να θυμηθεί γεγονότα που συνέβησαν ενώ βρισκόταν υπό την επήρεια αλκοόλ) </a:t>
            </a:r>
          </a:p>
          <a:p>
            <a:pPr marL="0" indent="0" eaLnBrk="1" fontAlgn="auto" hangingPunct="1">
              <a:spcAft>
                <a:spcPts val="0"/>
              </a:spcAft>
              <a:buClr>
                <a:schemeClr val="accent1">
                  <a:lumMod val="60000"/>
                  <a:lumOff val="40000"/>
                </a:schemeClr>
              </a:buClr>
              <a:buFont typeface="Wingdings 3" charset="2"/>
              <a:buNone/>
              <a:defRPr/>
            </a:pPr>
            <a:endParaRPr lang="en-US" dirty="0"/>
          </a:p>
        </p:txBody>
      </p:sp>
      <p:pic>
        <p:nvPicPr>
          <p:cNvPr id="49154" name="Picture 2" descr="Αποτέλεσμα εικόνας για ΕΘΙΣΜΟΣ ΣΤΟ ΑΛΚΟΟΛ"/>
          <p:cNvPicPr>
            <a:picLocks noChangeAspect="1" noChangeArrowheads="1"/>
          </p:cNvPicPr>
          <p:nvPr/>
        </p:nvPicPr>
        <p:blipFill>
          <a:blip r:embed="rId3"/>
          <a:srcRect/>
          <a:stretch>
            <a:fillRect/>
          </a:stretch>
        </p:blipFill>
        <p:spPr bwMode="auto">
          <a:xfrm>
            <a:off x="0" y="560388"/>
            <a:ext cx="4311650" cy="5726112"/>
          </a:xfrm>
          <a:prstGeom prst="rect">
            <a:avLst/>
          </a:prstGeom>
          <a:noFill/>
          <a:ln w="9525">
            <a:noFill/>
            <a:miter lim="800000"/>
            <a:headEnd/>
            <a:tailEnd/>
          </a:ln>
        </p:spPr>
      </p:pic>
    </p:spTree>
  </p:cSld>
  <p:clrMapOvr>
    <a:masterClrMapping/>
  </p:clrMapOvr>
  <p:transition advClick="0" advTm="5000">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withEffect">
                                  <p:stCondLst>
                                    <p:cond delay="0"/>
                                  </p:stCondLst>
                                  <p:childTnLst>
                                    <p:animEffect transition="out" filter="fade">
                                      <p:cBhvr>
                                        <p:cTn id="6" dur="500" tmFilter="0, 0; .2, .5; .8, .5; 1, 0"/>
                                        <p:tgtEl>
                                          <p:spTgt spid="49154"/>
                                        </p:tgtEl>
                                      </p:cBhvr>
                                    </p:animEffect>
                                    <p:animScale>
                                      <p:cBhvr>
                                        <p:cTn id="7" dur="250" autoRev="1" fill="hold"/>
                                        <p:tgtEl>
                                          <p:spTgt spid="4915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68750" y="519113"/>
            <a:ext cx="7150100" cy="6027737"/>
          </a:xfrm>
        </p:spPr>
        <p:txBody>
          <a:bodyPr rtlCol="0">
            <a:normAutofit fontScale="70000" lnSpcReduction="20000"/>
          </a:bodyPr>
          <a:lstStyle/>
          <a:p>
            <a:pPr eaLnBrk="1" fontAlgn="auto" hangingPunct="1">
              <a:spcAft>
                <a:spcPts val="0"/>
              </a:spcAft>
              <a:buClr>
                <a:schemeClr val="accent1">
                  <a:lumMod val="60000"/>
                  <a:lumOff val="40000"/>
                </a:schemeClr>
              </a:buClr>
              <a:buFont typeface="Wingdings 3" charset="2"/>
              <a:buChar char=""/>
              <a:defRPr/>
            </a:pPr>
            <a:r>
              <a:rPr lang="el-GR" b="1" dirty="0"/>
              <a:t>ΜΑΚΡΟΠΡΟΘΕΣΜΕΣ ΕΠΙΠΤΩΣΕΙΣ</a:t>
            </a:r>
          </a:p>
          <a:p>
            <a:pPr marL="0" indent="0" eaLnBrk="1" fontAlgn="auto" hangingPunct="1">
              <a:spcAft>
                <a:spcPts val="0"/>
              </a:spcAft>
              <a:buClr>
                <a:schemeClr val="accent1">
                  <a:lumMod val="60000"/>
                  <a:lumOff val="40000"/>
                </a:schemeClr>
              </a:buClr>
              <a:buFont typeface="Wingdings 3" charset="2"/>
              <a:buNone/>
              <a:defRPr/>
            </a:pPr>
            <a:r>
              <a:rPr lang="el-GR" dirty="0"/>
              <a:t>Ατυχήματα εξ αμελείας όπως αυτοκινητιστικά ατυχήματα, πτώσεις, εγκαύματα, πνιγμοί</a:t>
            </a:r>
          </a:p>
          <a:p>
            <a:pPr marL="0" indent="0" eaLnBrk="1" fontAlgn="auto" hangingPunct="1">
              <a:spcAft>
                <a:spcPts val="0"/>
              </a:spcAft>
              <a:buClr>
                <a:schemeClr val="accent1">
                  <a:lumMod val="60000"/>
                  <a:lumOff val="40000"/>
                </a:schemeClr>
              </a:buClr>
              <a:buFont typeface="Wingdings 3" charset="2"/>
              <a:buNone/>
              <a:defRPr/>
            </a:pPr>
            <a:r>
              <a:rPr lang="el-GR" dirty="0"/>
              <a:t>Κακώσεις εκ προμελέτης όπως τραυματισμοί με όπλα, σεξουαλικές επιθέσεις, ενδοοικογενειακή βία</a:t>
            </a:r>
          </a:p>
          <a:p>
            <a:pPr marL="0" indent="0" eaLnBrk="1" fontAlgn="auto" hangingPunct="1">
              <a:spcAft>
                <a:spcPts val="0"/>
              </a:spcAft>
              <a:buClr>
                <a:schemeClr val="accent1">
                  <a:lumMod val="60000"/>
                  <a:lumOff val="40000"/>
                </a:schemeClr>
              </a:buClr>
              <a:buFont typeface="Wingdings 3" charset="2"/>
              <a:buNone/>
              <a:defRPr/>
            </a:pPr>
            <a:r>
              <a:rPr lang="el-GR" dirty="0"/>
              <a:t>Αυξημένο ποσοστό ατυχημάτων εν ώρα εργασίας και μείωση παραγωγικότητας</a:t>
            </a:r>
          </a:p>
          <a:p>
            <a:pPr marL="0" indent="0" eaLnBrk="1" fontAlgn="auto" hangingPunct="1">
              <a:spcAft>
                <a:spcPts val="0"/>
              </a:spcAft>
              <a:buClr>
                <a:schemeClr val="accent1">
                  <a:lumMod val="60000"/>
                  <a:lumOff val="40000"/>
                </a:schemeClr>
              </a:buClr>
              <a:buFont typeface="Wingdings 3" charset="2"/>
              <a:buNone/>
              <a:defRPr/>
            </a:pPr>
            <a:r>
              <a:rPr lang="el-GR" dirty="0"/>
              <a:t>Αυξημένα οικογενειακά προβλήματα, διαλυμένες σχέσεις</a:t>
            </a:r>
          </a:p>
          <a:p>
            <a:pPr marL="0" indent="0" eaLnBrk="1" fontAlgn="auto" hangingPunct="1">
              <a:spcAft>
                <a:spcPts val="0"/>
              </a:spcAft>
              <a:buClr>
                <a:schemeClr val="accent1">
                  <a:lumMod val="60000"/>
                  <a:lumOff val="40000"/>
                </a:schemeClr>
              </a:buClr>
              <a:buFont typeface="Wingdings 3" charset="2"/>
              <a:buNone/>
              <a:defRPr/>
            </a:pPr>
            <a:r>
              <a:rPr lang="el-GR" dirty="0"/>
              <a:t>Δηλητηρίαση από αλκοόλ</a:t>
            </a:r>
          </a:p>
          <a:p>
            <a:pPr marL="0" indent="0" eaLnBrk="1" fontAlgn="auto" hangingPunct="1">
              <a:spcAft>
                <a:spcPts val="0"/>
              </a:spcAft>
              <a:buClr>
                <a:schemeClr val="accent1">
                  <a:lumMod val="60000"/>
                  <a:lumOff val="40000"/>
                </a:schemeClr>
              </a:buClr>
              <a:buFont typeface="Wingdings 3" charset="2"/>
              <a:buNone/>
              <a:defRPr/>
            </a:pPr>
            <a:r>
              <a:rPr lang="el-GR" dirty="0"/>
              <a:t>Υψηλή πίεση αίματος, εγκεφαλικά επεισόδια και άλλες καρδιακές παθήσεις</a:t>
            </a:r>
          </a:p>
          <a:p>
            <a:pPr marL="0" indent="0" eaLnBrk="1" fontAlgn="auto" hangingPunct="1">
              <a:spcAft>
                <a:spcPts val="0"/>
              </a:spcAft>
              <a:buClr>
                <a:schemeClr val="accent1">
                  <a:lumMod val="60000"/>
                  <a:lumOff val="40000"/>
                </a:schemeClr>
              </a:buClr>
              <a:buFont typeface="Wingdings 3" charset="2"/>
              <a:buNone/>
              <a:defRPr/>
            </a:pPr>
            <a:r>
              <a:rPr lang="el-GR" dirty="0"/>
              <a:t>Αρρώστιες στο </a:t>
            </a:r>
            <a:r>
              <a:rPr lang="el-GR" dirty="0" smtClean="0"/>
              <a:t>συκώτι,παγκρεατίτιδα</a:t>
            </a:r>
            <a:endParaRPr lang="el-GR" dirty="0"/>
          </a:p>
          <a:p>
            <a:pPr marL="0" indent="0" eaLnBrk="1" fontAlgn="auto" hangingPunct="1">
              <a:spcAft>
                <a:spcPts val="0"/>
              </a:spcAft>
              <a:buClr>
                <a:schemeClr val="accent1">
                  <a:lumMod val="60000"/>
                  <a:lumOff val="40000"/>
                </a:schemeClr>
              </a:buClr>
              <a:buFont typeface="Wingdings 3" charset="2"/>
              <a:buNone/>
              <a:defRPr/>
            </a:pPr>
            <a:r>
              <a:rPr lang="el-GR" dirty="0"/>
              <a:t>Βλάβη στο νευρικό σύστημα </a:t>
            </a:r>
          </a:p>
          <a:p>
            <a:pPr marL="0" indent="0" eaLnBrk="1" fontAlgn="auto" hangingPunct="1">
              <a:spcAft>
                <a:spcPts val="0"/>
              </a:spcAft>
              <a:buClr>
                <a:schemeClr val="accent1">
                  <a:lumMod val="60000"/>
                  <a:lumOff val="40000"/>
                </a:schemeClr>
              </a:buClr>
              <a:buFont typeface="Wingdings 3" charset="2"/>
              <a:buNone/>
              <a:defRPr/>
            </a:pPr>
            <a:r>
              <a:rPr lang="el-GR" dirty="0"/>
              <a:t>Σεξουαλικά προβλήματα </a:t>
            </a:r>
          </a:p>
          <a:p>
            <a:pPr marL="0" indent="0" eaLnBrk="1" fontAlgn="auto" hangingPunct="1">
              <a:spcAft>
                <a:spcPts val="0"/>
              </a:spcAft>
              <a:buClr>
                <a:schemeClr val="accent1">
                  <a:lumMod val="60000"/>
                  <a:lumOff val="40000"/>
                </a:schemeClr>
              </a:buClr>
              <a:buFont typeface="Wingdings 3" charset="2"/>
              <a:buNone/>
              <a:defRPr/>
            </a:pPr>
            <a:r>
              <a:rPr lang="el-GR" dirty="0"/>
              <a:t>Μόνιμη εγκεφαλική βλάβη </a:t>
            </a:r>
          </a:p>
          <a:p>
            <a:pPr marL="0" indent="0" eaLnBrk="1" fontAlgn="auto" hangingPunct="1">
              <a:spcAft>
                <a:spcPts val="0"/>
              </a:spcAft>
              <a:buClr>
                <a:schemeClr val="accent1">
                  <a:lumMod val="60000"/>
                  <a:lumOff val="40000"/>
                </a:schemeClr>
              </a:buClr>
              <a:buFont typeface="Wingdings 3" charset="2"/>
              <a:buNone/>
              <a:defRPr/>
            </a:pPr>
            <a:r>
              <a:rPr lang="el-GR" dirty="0"/>
              <a:t>Ανεπάρκεια Βιταμίνης B</a:t>
            </a:r>
            <a:r>
              <a:rPr lang="el-GR" baseline="-25000" dirty="0"/>
              <a:t>1</a:t>
            </a:r>
            <a:r>
              <a:rPr lang="el-GR" dirty="0"/>
              <a:t>, η οποία μπορεί να οδηγήσει σε μια διαταραχή που χαρακτηρίζεται από αμνησία, απάθεια και απώλεια προσανατολισμού </a:t>
            </a:r>
          </a:p>
          <a:p>
            <a:pPr marL="0" indent="0" eaLnBrk="1" fontAlgn="auto" hangingPunct="1">
              <a:spcAft>
                <a:spcPts val="0"/>
              </a:spcAft>
              <a:buClr>
                <a:schemeClr val="accent1">
                  <a:lumMod val="60000"/>
                  <a:lumOff val="40000"/>
                </a:schemeClr>
              </a:buClr>
              <a:buFont typeface="Wingdings 3" charset="2"/>
              <a:buNone/>
              <a:defRPr/>
            </a:pPr>
            <a:r>
              <a:rPr lang="el-GR" dirty="0"/>
              <a:t>Έλκη </a:t>
            </a:r>
          </a:p>
          <a:p>
            <a:pPr marL="0" indent="0" eaLnBrk="1" fontAlgn="auto" hangingPunct="1">
              <a:spcAft>
                <a:spcPts val="0"/>
              </a:spcAft>
              <a:buClr>
                <a:schemeClr val="accent1">
                  <a:lumMod val="60000"/>
                  <a:lumOff val="40000"/>
                </a:schemeClr>
              </a:buClr>
              <a:buFont typeface="Wingdings 3" charset="2"/>
              <a:buNone/>
              <a:defRPr/>
            </a:pPr>
            <a:r>
              <a:rPr lang="el-GR" dirty="0"/>
              <a:t>Γαστρίτιδα (φλεγμονή των τοιχωμάτων του στομάχου) </a:t>
            </a:r>
          </a:p>
          <a:p>
            <a:pPr marL="0" indent="0" eaLnBrk="1" fontAlgn="auto" hangingPunct="1">
              <a:spcAft>
                <a:spcPts val="0"/>
              </a:spcAft>
              <a:buClr>
                <a:schemeClr val="accent1">
                  <a:lumMod val="60000"/>
                  <a:lumOff val="40000"/>
                </a:schemeClr>
              </a:buClr>
              <a:buFont typeface="Wingdings 3" charset="2"/>
              <a:buNone/>
              <a:defRPr/>
            </a:pPr>
            <a:r>
              <a:rPr lang="el-GR" dirty="0"/>
              <a:t>Κακή διατροφή </a:t>
            </a:r>
          </a:p>
          <a:p>
            <a:pPr marL="0" indent="0" eaLnBrk="1" fontAlgn="auto" hangingPunct="1">
              <a:spcAft>
                <a:spcPts val="0"/>
              </a:spcAft>
              <a:buClr>
                <a:schemeClr val="accent1">
                  <a:lumMod val="60000"/>
                  <a:lumOff val="40000"/>
                </a:schemeClr>
              </a:buClr>
              <a:buFont typeface="Wingdings 3" charset="2"/>
              <a:buNone/>
              <a:defRPr/>
            </a:pPr>
            <a:r>
              <a:rPr lang="el-GR" dirty="0"/>
              <a:t>Καρκίνος του στόματος και του λαιμού</a:t>
            </a:r>
          </a:p>
        </p:txBody>
      </p:sp>
      <p:pic>
        <p:nvPicPr>
          <p:cNvPr id="51202" name="Picture 2" descr="http://www.bien-etre-beaute-forme.com/wp-content/uploads/alcool.jpg"/>
          <p:cNvPicPr>
            <a:picLocks noChangeAspect="1" noChangeArrowheads="1"/>
          </p:cNvPicPr>
          <p:nvPr/>
        </p:nvPicPr>
        <p:blipFill>
          <a:blip r:embed="rId3"/>
          <a:srcRect/>
          <a:stretch>
            <a:fillRect/>
          </a:stretch>
        </p:blipFill>
        <p:spPr bwMode="auto">
          <a:xfrm>
            <a:off x="0" y="247650"/>
            <a:ext cx="3879850" cy="6610350"/>
          </a:xfrm>
          <a:prstGeom prst="rect">
            <a:avLst/>
          </a:prstGeom>
          <a:noFill/>
          <a:ln w="9525">
            <a:noFill/>
            <a:miter lim="800000"/>
            <a:headEnd/>
            <a:tailEnd/>
          </a:ln>
        </p:spPr>
      </p:pic>
    </p:spTree>
  </p:cSld>
  <p:clrMapOvr>
    <a:masterClrMapping/>
  </p:clrMapOvr>
  <p:transition advClick="0" advTm="5000">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withEffect">
                                  <p:stCondLst>
                                    <p:cond delay="0"/>
                                  </p:stCondLst>
                                  <p:childTnLst>
                                    <p:animEffect transition="out" filter="fade">
                                      <p:cBhvr>
                                        <p:cTn id="6" dur="500" tmFilter="0, 0; .2, .5; .8, .5; 1, 0"/>
                                        <p:tgtEl>
                                          <p:spTgt spid="51202"/>
                                        </p:tgtEl>
                                      </p:cBhvr>
                                    </p:animEffect>
                                    <p:animScale>
                                      <p:cBhvr>
                                        <p:cTn id="7" dur="250" autoRev="1" fill="hold"/>
                                        <p:tgtEl>
                                          <p:spTgt spid="5120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p:cNvSpPr>
            <a:spLocks noGrp="1"/>
          </p:cNvSpPr>
          <p:nvPr>
            <p:ph type="title"/>
          </p:nvPr>
        </p:nvSpPr>
        <p:spPr>
          <a:xfrm>
            <a:off x="1155700" y="1447800"/>
            <a:ext cx="3400425" cy="1447800"/>
          </a:xfrm>
        </p:spPr>
        <p:txBody>
          <a:bodyPr/>
          <a:lstStyle/>
          <a:p>
            <a:pPr eaLnBrk="1" hangingPunct="1"/>
            <a:r>
              <a:rPr lang="el-GR" smtClean="0"/>
              <a:t>ΑΛΚΟΟΛ ΚΑΙ ΟΔΗΓΗΣΗ</a:t>
            </a:r>
            <a:endParaRPr lang="en-US" smtClean="0"/>
          </a:p>
        </p:txBody>
      </p:sp>
      <p:pic>
        <p:nvPicPr>
          <p:cNvPr id="53250" name="irc_mi" descr="http://image.slidesharecdn.com/presentationforalcoholmertika-120118115136-phpapp02/95/-8-728.jpg?cb=1326909260"/>
          <p:cNvPicPr>
            <a:picLocks noGrp="1"/>
          </p:cNvPicPr>
          <p:nvPr>
            <p:ph idx="1"/>
          </p:nvPr>
        </p:nvPicPr>
        <p:blipFill>
          <a:blip r:embed="rId3"/>
          <a:srcRect/>
          <a:stretch>
            <a:fillRect/>
          </a:stretch>
        </p:blipFill>
        <p:spPr>
          <a:xfrm>
            <a:off x="4887913" y="738188"/>
            <a:ext cx="6667500" cy="5902325"/>
          </a:xfrm>
        </p:spPr>
      </p:pic>
      <p:pic>
        <p:nvPicPr>
          <p:cNvPr id="53251" name="Picture 4" descr="Αποτέλεσμα εικόνας για αλκοολ και οδηγηση"/>
          <p:cNvPicPr>
            <a:picLocks noChangeAspect="1" noChangeArrowheads="1"/>
          </p:cNvPicPr>
          <p:nvPr/>
        </p:nvPicPr>
        <p:blipFill>
          <a:blip r:embed="rId4"/>
          <a:srcRect/>
          <a:stretch>
            <a:fillRect/>
          </a:stretch>
        </p:blipFill>
        <p:spPr bwMode="auto">
          <a:xfrm>
            <a:off x="623888" y="3429000"/>
            <a:ext cx="3217862" cy="3054350"/>
          </a:xfrm>
          <a:prstGeom prst="rect">
            <a:avLst/>
          </a:prstGeom>
          <a:noFill/>
          <a:ln w="9525">
            <a:noFill/>
            <a:miter lim="800000"/>
            <a:headEnd/>
            <a:tailEnd/>
          </a:ln>
        </p:spPr>
      </p:pic>
    </p:spTree>
  </p:cSld>
  <p:clrMapOvr>
    <a:masterClrMapping/>
  </p:clrMapOvr>
  <p:transition advClick="0" advTm="5000">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grpId="0" nodeType="withEffect">
                                  <p:stCondLst>
                                    <p:cond delay="0"/>
                                  </p:stCondLst>
                                  <p:iterate type="lt">
                                    <p:tmPct val="10000"/>
                                  </p:iterate>
                                  <p:childTnLst>
                                    <p:set>
                                      <p:cBhvr>
                                        <p:cTn id="6" dur="1" fill="hold">
                                          <p:stCondLst>
                                            <p:cond delay="0"/>
                                          </p:stCondLst>
                                        </p:cTn>
                                        <p:tgtEl>
                                          <p:spTgt spid="53249"/>
                                        </p:tgtEl>
                                        <p:attrNameLst>
                                          <p:attrName>style.visibility</p:attrName>
                                        </p:attrNameLst>
                                      </p:cBhvr>
                                      <p:to>
                                        <p:strVal val="visible"/>
                                      </p:to>
                                    </p:set>
                                    <p:animEffect transition="in" filter="fade">
                                      <p:cBhvr>
                                        <p:cTn id="7" dur="1000"/>
                                        <p:tgtEl>
                                          <p:spTgt spid="53249"/>
                                        </p:tgtEl>
                                      </p:cBhvr>
                                    </p:animEffect>
                                    <p:anim calcmode="lin" valueType="num">
                                      <p:cBhvr>
                                        <p:cTn id="8" dur="1000" fill="hold"/>
                                        <p:tgtEl>
                                          <p:spTgt spid="53249"/>
                                        </p:tgtEl>
                                        <p:attrNameLst>
                                          <p:attrName>ppt_x</p:attrName>
                                        </p:attrNameLst>
                                      </p:cBhvr>
                                      <p:tavLst>
                                        <p:tav tm="0">
                                          <p:val>
                                            <p:strVal val="#ppt_x-.1"/>
                                          </p:val>
                                        </p:tav>
                                        <p:tav tm="100000">
                                          <p:val>
                                            <p:strVal val="#ppt_x"/>
                                          </p:val>
                                        </p:tav>
                                      </p:tavLst>
                                    </p:anim>
                                    <p:anim calcmode="lin" valueType="num">
                                      <p:cBhvr>
                                        <p:cTn id="9" dur="1000" fill="hold"/>
                                        <p:tgtEl>
                                          <p:spTgt spid="5324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4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p:cNvSpPr>
            <a:spLocks noGrp="1"/>
          </p:cNvSpPr>
          <p:nvPr>
            <p:ph type="title"/>
          </p:nvPr>
        </p:nvSpPr>
        <p:spPr>
          <a:xfrm>
            <a:off x="1155700" y="1447800"/>
            <a:ext cx="3400425" cy="1447800"/>
          </a:xfrm>
        </p:spPr>
        <p:txBody>
          <a:bodyPr/>
          <a:lstStyle/>
          <a:p>
            <a:pPr eaLnBrk="1" hangingPunct="1"/>
            <a:r>
              <a:rPr lang="el-GR" smtClean="0"/>
              <a:t>ΤΡΟΠΟΙ ΓΙΑ ΝΑ ΑΠΟΤΡΑΠΟΥΝ ΟΙ ΝΕΟΙ ΑΠΟ ΤΟΝ ΑΛΚΟΟΛΙΣΜΟ</a:t>
            </a:r>
            <a:endParaRPr lang="en-US" smtClean="0"/>
          </a:p>
        </p:txBody>
      </p:sp>
      <p:sp>
        <p:nvSpPr>
          <p:cNvPr id="3" name="Content Placeholder 2"/>
          <p:cNvSpPr>
            <a:spLocks noGrp="1"/>
          </p:cNvSpPr>
          <p:nvPr>
            <p:ph idx="1"/>
          </p:nvPr>
        </p:nvSpPr>
        <p:spPr>
          <a:xfrm>
            <a:off x="6096000" y="1582738"/>
            <a:ext cx="5195888" cy="4572000"/>
          </a:xfrm>
        </p:spPr>
        <p:txBody>
          <a:bodyPr rtlCol="0">
            <a:normAutofit fontScale="85000" lnSpcReduction="20000"/>
          </a:bodyPr>
          <a:lstStyle/>
          <a:p>
            <a:pPr eaLnBrk="1" fontAlgn="auto" hangingPunct="1">
              <a:spcAft>
                <a:spcPts val="0"/>
              </a:spcAft>
              <a:buClr>
                <a:schemeClr val="accent1">
                  <a:lumMod val="60000"/>
                  <a:lumOff val="40000"/>
                </a:schemeClr>
              </a:buClr>
              <a:buFont typeface="Wingdings 3" charset="2"/>
              <a:buChar char=""/>
              <a:defRPr/>
            </a:pPr>
            <a:r>
              <a:rPr lang="el-GR" dirty="0"/>
              <a:t>Ο αλκοολικός νοσεί. Η νόσος εισβάλλει ύπουλα και οι επιπτώσεις της βαρύνουν τόσο τους ασθενείς όσο και τους ανθρώπους που τους περιβάλλουν. Απαιτείται εγρήγορση για αναγνώριση των συμπτωμάτων πριν η χρήση γίνει εξάρτηση, εφόσον είναι γνωστό πως η πρόληψη είναι ωφελιμότερη της θεραπείας</a:t>
            </a:r>
            <a:r>
              <a:rPr lang="el-GR" dirty="0" smtClean="0"/>
              <a:t>.</a:t>
            </a:r>
          </a:p>
          <a:p>
            <a:pPr eaLnBrk="1" fontAlgn="auto" hangingPunct="1">
              <a:spcAft>
                <a:spcPts val="0"/>
              </a:spcAft>
              <a:buClr>
                <a:schemeClr val="accent1">
                  <a:lumMod val="60000"/>
                  <a:lumOff val="40000"/>
                </a:schemeClr>
              </a:buClr>
              <a:buFont typeface="Wingdings 3" charset="2"/>
              <a:buChar char=""/>
              <a:defRPr/>
            </a:pPr>
            <a:r>
              <a:rPr lang="el-GR" dirty="0" smtClean="0"/>
              <a:t> </a:t>
            </a:r>
            <a:r>
              <a:rPr lang="el-GR" dirty="0"/>
              <a:t>Ίσως να αντιμετωπίζεις πρόβλημα αλκοολισμού, α) εάν σκέφτεσαι συνέχεια το ποτό, β) εάν έχεις προσπαθήσει από μόνος σου να το κόψεις αλλά ανεπιτυχώς, ή γ) όταν πίνεις περισσότερες ποσότητες αλκοόλ από αυτές που είχες αρχικά προγραμματίσει να πιεις.</a:t>
            </a:r>
            <a:br>
              <a:rPr lang="el-GR" dirty="0"/>
            </a:br>
            <a:r>
              <a:rPr lang="el-GR" dirty="0"/>
              <a:t/>
            </a:r>
            <a:br>
              <a:rPr lang="el-GR" dirty="0"/>
            </a:br>
            <a:r>
              <a:rPr lang="el-GR" dirty="0"/>
              <a:t>Σημαντικός είναι ο ρόλος της οικογένειας, ενώ πολύτιμη ψυχολογική υποστήριξη παρέχεται από κοινωνικές ομάδες, π.χ Ανώνυμοι </a:t>
            </a:r>
            <a:r>
              <a:rPr lang="el-GR" dirty="0" smtClean="0"/>
              <a:t>Αλκοολικοί</a:t>
            </a:r>
            <a:endParaRPr lang="en-US" dirty="0"/>
          </a:p>
        </p:txBody>
      </p:sp>
      <p:pic>
        <p:nvPicPr>
          <p:cNvPr id="55299" name="Picture 6" descr="Αποτέλεσμα εικόνας για ΕΘΙΣΜΟΣ ΣΤΟ ΑΛΚΟΟΛ"/>
          <p:cNvPicPr>
            <a:picLocks noChangeAspect="1" noChangeArrowheads="1"/>
          </p:cNvPicPr>
          <p:nvPr/>
        </p:nvPicPr>
        <p:blipFill>
          <a:blip r:embed="rId3"/>
          <a:srcRect/>
          <a:stretch>
            <a:fillRect/>
          </a:stretch>
        </p:blipFill>
        <p:spPr bwMode="auto">
          <a:xfrm>
            <a:off x="468313" y="3235325"/>
            <a:ext cx="3511550" cy="3373438"/>
          </a:xfrm>
          <a:prstGeom prst="rect">
            <a:avLst/>
          </a:prstGeom>
          <a:noFill/>
          <a:ln w="9525">
            <a:noFill/>
            <a:miter lim="800000"/>
            <a:headEnd/>
            <a:tailEnd/>
          </a:ln>
        </p:spPr>
      </p:pic>
    </p:spTree>
  </p:cSld>
  <p:clrMapOvr>
    <a:masterClrMapping/>
  </p:clrMapOvr>
  <p:transition advClick="0" advTm="5000">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55297"/>
                                        </p:tgtEl>
                                        <p:attrNameLst>
                                          <p:attrName>style.visibility</p:attrName>
                                        </p:attrNameLst>
                                      </p:cBhvr>
                                      <p:to>
                                        <p:strVal val="visible"/>
                                      </p:to>
                                    </p:set>
                                    <p:animEffect transition="in" filter="fade">
                                      <p:cBhvr>
                                        <p:cTn id="7" dur="1000"/>
                                        <p:tgtEl>
                                          <p:spTgt spid="55297"/>
                                        </p:tgtEl>
                                      </p:cBhvr>
                                    </p:animEffect>
                                    <p:anim calcmode="lin" valueType="num">
                                      <p:cBhvr>
                                        <p:cTn id="8" dur="1000" fill="hold"/>
                                        <p:tgtEl>
                                          <p:spTgt spid="55297"/>
                                        </p:tgtEl>
                                        <p:attrNameLst>
                                          <p:attrName>ppt_x</p:attrName>
                                        </p:attrNameLst>
                                      </p:cBhvr>
                                      <p:tavLst>
                                        <p:tav tm="0">
                                          <p:val>
                                            <p:strVal val="#ppt_x"/>
                                          </p:val>
                                        </p:tav>
                                        <p:tav tm="100000">
                                          <p:val>
                                            <p:strVal val="#ppt_x"/>
                                          </p:val>
                                        </p:tav>
                                      </p:tavLst>
                                    </p:anim>
                                    <p:anim calcmode="lin" valueType="num">
                                      <p:cBhvr>
                                        <p:cTn id="9" dur="1000" fill="hold"/>
                                        <p:tgtEl>
                                          <p:spTgt spid="5529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84725" y="539750"/>
            <a:ext cx="6437313" cy="5943600"/>
          </a:xfrm>
        </p:spPr>
        <p:txBody>
          <a:bodyPr rtlCol="0">
            <a:normAutofit fontScale="92500" lnSpcReduction="20000"/>
          </a:bodyPr>
          <a:lstStyle/>
          <a:p>
            <a:pPr eaLnBrk="1" fontAlgn="auto" hangingPunct="1">
              <a:spcAft>
                <a:spcPts val="0"/>
              </a:spcAft>
              <a:buClr>
                <a:schemeClr val="accent1">
                  <a:lumMod val="60000"/>
                  <a:lumOff val="40000"/>
                </a:schemeClr>
              </a:buClr>
              <a:buFont typeface="Wingdings 3" charset="2"/>
              <a:buChar char=""/>
              <a:defRPr/>
            </a:pPr>
            <a:r>
              <a:rPr lang="el-GR" b="1" dirty="0"/>
              <a:t>Πώς να διακόψω;</a:t>
            </a:r>
          </a:p>
          <a:p>
            <a:pPr marL="0" indent="0" eaLnBrk="1" fontAlgn="auto" hangingPunct="1">
              <a:spcAft>
                <a:spcPts val="0"/>
              </a:spcAft>
              <a:buClr>
                <a:schemeClr val="accent1">
                  <a:lumMod val="60000"/>
                  <a:lumOff val="40000"/>
                </a:schemeClr>
              </a:buClr>
              <a:buFont typeface="Wingdings 3" charset="2"/>
              <a:buNone/>
              <a:defRPr/>
            </a:pPr>
            <a:r>
              <a:rPr lang="el-GR" dirty="0"/>
              <a:t>Το πρώτο βήμα είναι να συνειδητοποιήσεις ότι εσύ έχεις τον έλεγχο της ζωής σου και πάνω σε αυτή τη βάση να συνεχίσεις με τα υπόλοιπα βήματα:</a:t>
            </a:r>
          </a:p>
          <a:p>
            <a:pPr marL="0" indent="0" eaLnBrk="1" fontAlgn="auto" hangingPunct="1">
              <a:spcAft>
                <a:spcPts val="0"/>
              </a:spcAft>
              <a:buClr>
                <a:schemeClr val="accent1">
                  <a:lumMod val="60000"/>
                  <a:lumOff val="40000"/>
                </a:schemeClr>
              </a:buClr>
              <a:buFont typeface="Wingdings 3" charset="2"/>
              <a:buNone/>
              <a:defRPr/>
            </a:pPr>
            <a:r>
              <a:rPr lang="el-GR" b="1" dirty="0"/>
              <a:t>1. Να δεσμευθείς ότι θα το κόψεις </a:t>
            </a:r>
            <a:r>
              <a:rPr lang="el-GR" dirty="0"/>
              <a:t>. Από την στιγμή που αποφασίσεις να το κόψεις, μπορείς να σχεδιάσεις τρόπους με τους οποίους θα εξασφαλίσεις μεγαλύτερα ποσοστά επιτυχίας.</a:t>
            </a:r>
          </a:p>
          <a:p>
            <a:pPr marL="0" indent="0" eaLnBrk="1" fontAlgn="auto" hangingPunct="1">
              <a:spcAft>
                <a:spcPts val="0"/>
              </a:spcAft>
              <a:buClr>
                <a:schemeClr val="accent1">
                  <a:lumMod val="60000"/>
                  <a:lumOff val="40000"/>
                </a:schemeClr>
              </a:buClr>
              <a:buFont typeface="Wingdings 3" charset="2"/>
              <a:buNone/>
              <a:defRPr/>
            </a:pPr>
            <a:r>
              <a:rPr lang="el-GR" b="1" dirty="0"/>
              <a:t>2. Να χρησιμοποιήσεις την βοήθεια του υγειονομικού προσωπικού </a:t>
            </a:r>
            <a:r>
              <a:rPr lang="el-GR" dirty="0"/>
              <a:t>. Ο οικογενειακός σου γιατρός ή κάποιος εξειδικευμένος επαγγελματίας υγείας (όπως ο Επισκέπτης Υγείας) μπορεί να σταθεί δίπλα σου και να σε βοηθήσει να ξεπεράσεις το πρόβλημα του αλκοολισμού.</a:t>
            </a:r>
          </a:p>
          <a:p>
            <a:pPr marL="0" indent="0" eaLnBrk="1" fontAlgn="auto" hangingPunct="1">
              <a:spcAft>
                <a:spcPts val="0"/>
              </a:spcAft>
              <a:buClr>
                <a:schemeClr val="accent1">
                  <a:lumMod val="60000"/>
                  <a:lumOff val="40000"/>
                </a:schemeClr>
              </a:buClr>
              <a:buFont typeface="Wingdings 3" charset="2"/>
              <a:buNone/>
              <a:defRPr/>
            </a:pPr>
            <a:r>
              <a:rPr lang="el-GR" b="1" dirty="0"/>
              <a:t>3. Να χρησιμοποιήσεις την εξειδικευμένη υποστήριξη κέντρων απεξάρτησης</a:t>
            </a:r>
            <a:r>
              <a:rPr lang="el-GR" dirty="0"/>
              <a:t>. Επικοινώνησε με ειδικά Κέντρα Απεξάρτησης από το αλκοόλ, όπως είναι οι Ανώνυμοι Αλκοολικοί. Εκεί θα σου δοθούν όλες οι απαραίτητες οδηγίες και τα μέσα για να ξεκινήσεις την προσπάθεια απεξάρτησης από το αλκοόλ.</a:t>
            </a:r>
          </a:p>
          <a:p>
            <a:pPr eaLnBrk="1" fontAlgn="auto" hangingPunct="1">
              <a:spcAft>
                <a:spcPts val="0"/>
              </a:spcAft>
              <a:buClr>
                <a:schemeClr val="accent1">
                  <a:lumMod val="60000"/>
                  <a:lumOff val="40000"/>
                </a:schemeClr>
              </a:buClr>
              <a:buFont typeface="Wingdings 3" charset="2"/>
              <a:buChar char=""/>
              <a:defRPr/>
            </a:pPr>
            <a:r>
              <a:rPr lang="el-GR" dirty="0"/>
              <a:t> </a:t>
            </a:r>
          </a:p>
        </p:txBody>
      </p:sp>
      <p:pic>
        <p:nvPicPr>
          <p:cNvPr id="57346" name="Picture 2" descr="http://4lyk-laris.lar.sch.gr/autosch/joomla15/images/2-alkoolismos.jpg"/>
          <p:cNvPicPr>
            <a:picLocks noChangeAspect="1" noChangeArrowheads="1"/>
          </p:cNvPicPr>
          <p:nvPr/>
        </p:nvPicPr>
        <p:blipFill>
          <a:blip r:embed="rId3"/>
          <a:srcRect/>
          <a:stretch>
            <a:fillRect/>
          </a:stretch>
        </p:blipFill>
        <p:spPr bwMode="auto">
          <a:xfrm>
            <a:off x="384175" y="217488"/>
            <a:ext cx="3657600" cy="6265862"/>
          </a:xfrm>
          <a:prstGeom prst="rect">
            <a:avLst/>
          </a:prstGeom>
          <a:noFill/>
          <a:ln w="9525">
            <a:noFill/>
            <a:miter lim="800000"/>
            <a:headEnd/>
            <a:tailEnd/>
          </a:ln>
        </p:spPr>
      </p:pic>
    </p:spTree>
  </p:cSld>
  <p:clrMapOvr>
    <a:masterClrMapping/>
  </p:clrMapOvr>
  <p:transition advClick="0" advTm="5000">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withEffect">
                                  <p:stCondLst>
                                    <p:cond delay="0"/>
                                  </p:stCondLst>
                                  <p:childTnLst>
                                    <p:animEffect transition="out" filter="fade">
                                      <p:cBhvr>
                                        <p:cTn id="6" dur="500" tmFilter="0, 0; .2, .5; .8, .5; 1, 0"/>
                                        <p:tgtEl>
                                          <p:spTgt spid="57346"/>
                                        </p:tgtEl>
                                      </p:cBhvr>
                                    </p:animEffect>
                                    <p:animScale>
                                      <p:cBhvr>
                                        <p:cTn id="7" dur="250" autoRev="1" fill="hold"/>
                                        <p:tgtEl>
                                          <p:spTgt spid="5734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3"/>
          <p:cNvSpPr>
            <a:spLocks noGrp="1"/>
          </p:cNvSpPr>
          <p:nvPr>
            <p:ph type="title"/>
          </p:nvPr>
        </p:nvSpPr>
        <p:spPr>
          <a:xfrm>
            <a:off x="1155700" y="1447800"/>
            <a:ext cx="3400425" cy="1447800"/>
          </a:xfrm>
        </p:spPr>
        <p:txBody>
          <a:bodyPr/>
          <a:lstStyle/>
          <a:p>
            <a:pPr eaLnBrk="1" hangingPunct="1"/>
            <a:r>
              <a:rPr lang="el-GR" smtClean="0"/>
              <a:t>ΕΘΙΣΜΟΣ ΣΤΟ ΑΛΚΟΟΛ</a:t>
            </a:r>
            <a:endParaRPr lang="en-US" smtClean="0"/>
          </a:p>
        </p:txBody>
      </p:sp>
      <p:pic>
        <p:nvPicPr>
          <p:cNvPr id="22530" name="Picture 2" descr="http://gym-argyr.lar.sch.gr/autosch/joomla15/images/alkool/3.jpg"/>
          <p:cNvPicPr>
            <a:picLocks noGrp="1" noChangeAspect="1" noChangeArrowheads="1"/>
          </p:cNvPicPr>
          <p:nvPr>
            <p:ph idx="1"/>
          </p:nvPr>
        </p:nvPicPr>
        <p:blipFill>
          <a:blip r:embed="rId3"/>
          <a:srcRect/>
          <a:stretch>
            <a:fillRect/>
          </a:stretch>
        </p:blipFill>
        <p:spPr>
          <a:xfrm>
            <a:off x="5249863" y="2133600"/>
            <a:ext cx="4267200" cy="3200400"/>
          </a:xfrm>
        </p:spPr>
      </p:pic>
      <p:sp>
        <p:nvSpPr>
          <p:cNvPr id="22531" name="Text Placeholder 5"/>
          <p:cNvSpPr>
            <a:spLocks noGrp="1"/>
          </p:cNvSpPr>
          <p:nvPr>
            <p:ph type="body" sz="half" idx="2"/>
          </p:nvPr>
        </p:nvSpPr>
        <p:spPr>
          <a:xfrm>
            <a:off x="1155700" y="3128963"/>
            <a:ext cx="3400425" cy="2895600"/>
          </a:xfrm>
        </p:spPr>
        <p:txBody>
          <a:bodyPr/>
          <a:lstStyle/>
          <a:p>
            <a:pPr eaLnBrk="1" hangingPunct="1"/>
            <a:r>
              <a:rPr lang="el-GR" smtClean="0"/>
              <a:t>ΤΟ ΑΛΚΟΟΛ ΑΠΕΙΛΗ ΓΙΑ ΤΗΝ ΝΕΟΛΑΙΑ ΜΑΣ</a:t>
            </a:r>
            <a:endParaRPr lang="en-US" smtClean="0"/>
          </a:p>
        </p:txBody>
      </p:sp>
    </p:spTree>
  </p:cSld>
  <p:clrMapOvr>
    <a:masterClrMapping/>
  </p:clrMapOvr>
  <p:transition advClick="0" advTm="5000">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grpId="0" nodeType="withEffect">
                                  <p:stCondLst>
                                    <p:cond delay="0"/>
                                  </p:stCondLst>
                                  <p:iterate type="lt">
                                    <p:tmPct val="10000"/>
                                  </p:iterate>
                                  <p:childTnLst>
                                    <p:set>
                                      <p:cBhvr>
                                        <p:cTn id="6" dur="1" fill="hold">
                                          <p:stCondLst>
                                            <p:cond delay="0"/>
                                          </p:stCondLst>
                                        </p:cTn>
                                        <p:tgtEl>
                                          <p:spTgt spid="22529"/>
                                        </p:tgtEl>
                                        <p:attrNameLst>
                                          <p:attrName>style.visibility</p:attrName>
                                        </p:attrNameLst>
                                      </p:cBhvr>
                                      <p:to>
                                        <p:strVal val="visible"/>
                                      </p:to>
                                    </p:set>
                                    <p:animEffect transition="in" filter="fade">
                                      <p:cBhvr>
                                        <p:cTn id="7" dur="1000"/>
                                        <p:tgtEl>
                                          <p:spTgt spid="22529"/>
                                        </p:tgtEl>
                                      </p:cBhvr>
                                    </p:animEffect>
                                    <p:anim calcmode="lin" valueType="num">
                                      <p:cBhvr>
                                        <p:cTn id="8" dur="1000" fill="hold"/>
                                        <p:tgtEl>
                                          <p:spTgt spid="22529"/>
                                        </p:tgtEl>
                                        <p:attrNameLst>
                                          <p:attrName>ppt_x</p:attrName>
                                        </p:attrNameLst>
                                      </p:cBhvr>
                                      <p:tavLst>
                                        <p:tav tm="0">
                                          <p:val>
                                            <p:strVal val="#ppt_x-.1"/>
                                          </p:val>
                                        </p:tav>
                                        <p:tav tm="100000">
                                          <p:val>
                                            <p:strVal val="#ppt_x"/>
                                          </p:val>
                                        </p:tav>
                                      </p:tavLst>
                                    </p:anim>
                                    <p:anim calcmode="lin" valueType="num">
                                      <p:cBhvr>
                                        <p:cTn id="9" dur="1000" fill="hold"/>
                                        <p:tgtEl>
                                          <p:spTgt spid="225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2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1"/>
          <p:cNvSpPr>
            <a:spLocks noGrp="1"/>
          </p:cNvSpPr>
          <p:nvPr>
            <p:ph type="title"/>
          </p:nvPr>
        </p:nvSpPr>
        <p:spPr>
          <a:xfrm>
            <a:off x="1155700" y="1447800"/>
            <a:ext cx="3400425" cy="1447800"/>
          </a:xfrm>
        </p:spPr>
        <p:txBody>
          <a:bodyPr/>
          <a:lstStyle/>
          <a:p>
            <a:pPr eaLnBrk="1" hangingPunct="1"/>
            <a:r>
              <a:rPr lang="el-GR" smtClean="0"/>
              <a:t>Πώς οι νέοι θα κάνουν σωστή χρήση αλκοόλ</a:t>
            </a:r>
            <a:endParaRPr lang="en-US" smtClean="0"/>
          </a:p>
        </p:txBody>
      </p:sp>
      <p:sp>
        <p:nvSpPr>
          <p:cNvPr id="59394" name="Content Placeholder 2"/>
          <p:cNvSpPr>
            <a:spLocks noGrp="1"/>
          </p:cNvSpPr>
          <p:nvPr>
            <p:ph idx="1"/>
          </p:nvPr>
        </p:nvSpPr>
        <p:spPr>
          <a:xfrm>
            <a:off x="4784725" y="1447800"/>
            <a:ext cx="5195888" cy="4572000"/>
          </a:xfrm>
        </p:spPr>
        <p:txBody>
          <a:bodyPr/>
          <a:lstStyle/>
          <a:p>
            <a:pPr marL="0" indent="0" eaLnBrk="1" hangingPunct="1">
              <a:buFont typeface="Wingdings 3" pitchFamily="18" charset="2"/>
              <a:buNone/>
            </a:pPr>
            <a:r>
              <a:rPr lang="el-GR" sz="3000" b="1" smtClean="0"/>
              <a:t>Μάθε να λες όχι στο ποτό!</a:t>
            </a:r>
          </a:p>
          <a:p>
            <a:pPr marL="0" indent="0" eaLnBrk="1" hangingPunct="1">
              <a:buFont typeface="Wingdings 3" pitchFamily="18" charset="2"/>
              <a:buNone/>
            </a:pPr>
            <a:r>
              <a:rPr lang="el-GR" sz="3000" b="1" smtClean="0"/>
              <a:t>Μην πίνεις όταν οδηγείς</a:t>
            </a:r>
          </a:p>
          <a:p>
            <a:pPr marL="0" indent="0" eaLnBrk="1" hangingPunct="1">
              <a:buFont typeface="Wingdings 3" pitchFamily="18" charset="2"/>
              <a:buNone/>
            </a:pPr>
            <a:r>
              <a:rPr lang="el-GR" sz="3000" smtClean="0"/>
              <a:t>Το να πίνει κάποιος αλκοόλ είναι μια επιλογή και είναι επιλογή σου να μην το κάνεις.</a:t>
            </a:r>
            <a:r>
              <a:rPr lang="el-GR" sz="3200" smtClean="0"/>
              <a:t> Οι φίλοι σου πρέπει να το σέβονται αυτό.</a:t>
            </a:r>
            <a:endParaRPr lang="en-US" sz="3000" smtClean="0"/>
          </a:p>
          <a:p>
            <a:pPr marL="0" indent="0" eaLnBrk="1" hangingPunct="1">
              <a:buFont typeface="Wingdings 3" pitchFamily="18" charset="2"/>
              <a:buNone/>
            </a:pPr>
            <a:endParaRPr lang="en-US" sz="3000" b="1" smtClean="0"/>
          </a:p>
        </p:txBody>
      </p:sp>
      <p:pic>
        <p:nvPicPr>
          <p:cNvPr id="59395" name="Picture 2" descr="Αποτέλεσμα εικόνας για αλκοολισμος"/>
          <p:cNvPicPr>
            <a:picLocks noChangeAspect="1" noChangeArrowheads="1"/>
          </p:cNvPicPr>
          <p:nvPr/>
        </p:nvPicPr>
        <p:blipFill>
          <a:blip r:embed="rId3"/>
          <a:srcRect/>
          <a:stretch>
            <a:fillRect/>
          </a:stretch>
        </p:blipFill>
        <p:spPr bwMode="auto">
          <a:xfrm>
            <a:off x="1081088" y="2895600"/>
            <a:ext cx="3013075" cy="3608388"/>
          </a:xfrm>
          <a:prstGeom prst="rect">
            <a:avLst/>
          </a:prstGeom>
          <a:noFill/>
          <a:ln w="9525">
            <a:noFill/>
            <a:miter lim="800000"/>
            <a:headEnd/>
            <a:tailEnd/>
          </a:ln>
        </p:spPr>
      </p:pic>
    </p:spTree>
  </p:cSld>
  <p:clrMapOvr>
    <a:masterClrMapping/>
  </p:clrMapOvr>
  <p:transition advClick="0" advTm="5000">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9393"/>
                                        </p:tgtEl>
                                        <p:attrNameLst>
                                          <p:attrName>style.visibility</p:attrName>
                                        </p:attrNameLst>
                                      </p:cBhvr>
                                      <p:to>
                                        <p:strVal val="visible"/>
                                      </p:to>
                                    </p:set>
                                    <p:animEffect transition="in" filter="fade">
                                      <p:cBhvr>
                                        <p:cTn id="7" dur="1000"/>
                                        <p:tgtEl>
                                          <p:spTgt spid="59393"/>
                                        </p:tgtEl>
                                      </p:cBhvr>
                                    </p:animEffect>
                                    <p:anim calcmode="lin" valueType="num">
                                      <p:cBhvr>
                                        <p:cTn id="8" dur="1000" fill="hold"/>
                                        <p:tgtEl>
                                          <p:spTgt spid="59393"/>
                                        </p:tgtEl>
                                        <p:attrNameLst>
                                          <p:attrName>ppt_x</p:attrName>
                                        </p:attrNameLst>
                                      </p:cBhvr>
                                      <p:tavLst>
                                        <p:tav tm="0">
                                          <p:val>
                                            <p:strVal val="#ppt_x"/>
                                          </p:val>
                                        </p:tav>
                                        <p:tav tm="100000">
                                          <p:val>
                                            <p:strVal val="#ppt_x"/>
                                          </p:val>
                                        </p:tav>
                                      </p:tavLst>
                                    </p:anim>
                                    <p:anim calcmode="lin" valueType="num">
                                      <p:cBhvr>
                                        <p:cTn id="9" dur="1000" fill="hold"/>
                                        <p:tgtEl>
                                          <p:spTgt spid="5939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84725" y="1447800"/>
            <a:ext cx="5195888" cy="4572000"/>
          </a:xfrm>
        </p:spPr>
        <p:txBody>
          <a:bodyPr rtlCol="0"/>
          <a:lstStyle/>
          <a:p>
            <a:pPr marL="0" indent="0" eaLnBrk="1" fontAlgn="auto" hangingPunct="1">
              <a:spcAft>
                <a:spcPts val="0"/>
              </a:spcAft>
              <a:buClr>
                <a:schemeClr val="accent1">
                  <a:lumMod val="60000"/>
                  <a:lumOff val="40000"/>
                </a:schemeClr>
              </a:buClr>
              <a:buFont typeface="Wingdings 3" charset="2"/>
              <a:buNone/>
              <a:defRPr/>
            </a:pPr>
            <a:r>
              <a:rPr lang="el-GR" sz="3600" dirty="0" smtClean="0"/>
              <a:t>Η </a:t>
            </a:r>
            <a:r>
              <a:rPr lang="el-GR" sz="3600" dirty="0"/>
              <a:t>ζωή είναι σαν ένα ποτήρι κρασί, πρέπει κάποιος να τη γεύεται αργά για να αναδεικνύεται όλη η γεύση της.</a:t>
            </a:r>
            <a:endParaRPr lang="en-US" sz="3600" dirty="0"/>
          </a:p>
          <a:p>
            <a:pPr eaLnBrk="1" fontAlgn="auto" hangingPunct="1">
              <a:spcAft>
                <a:spcPts val="0"/>
              </a:spcAft>
              <a:buClr>
                <a:schemeClr val="accent1">
                  <a:lumMod val="60000"/>
                  <a:lumOff val="40000"/>
                </a:schemeClr>
              </a:buClr>
              <a:buFont typeface="Wingdings 3" charset="2"/>
              <a:buChar char=""/>
              <a:defRPr/>
            </a:pPr>
            <a:endParaRPr lang="en-US" sz="3600" dirty="0"/>
          </a:p>
        </p:txBody>
      </p:sp>
      <p:pic>
        <p:nvPicPr>
          <p:cNvPr id="61442" name="Picture 2" descr="Αποτέλεσμα εικόνας για αλκοολισμος"/>
          <p:cNvPicPr>
            <a:picLocks noChangeAspect="1" noChangeArrowheads="1"/>
          </p:cNvPicPr>
          <p:nvPr/>
        </p:nvPicPr>
        <p:blipFill>
          <a:blip r:embed="rId3"/>
          <a:srcRect/>
          <a:stretch>
            <a:fillRect/>
          </a:stretch>
        </p:blipFill>
        <p:spPr bwMode="auto">
          <a:xfrm>
            <a:off x="571500" y="674688"/>
            <a:ext cx="3584575" cy="5456237"/>
          </a:xfrm>
          <a:prstGeom prst="rect">
            <a:avLst/>
          </a:prstGeom>
          <a:noFill/>
          <a:ln w="9525">
            <a:noFill/>
            <a:miter lim="800000"/>
            <a:headEnd/>
            <a:tailEnd/>
          </a:ln>
        </p:spPr>
      </p:pic>
    </p:spTree>
  </p:cSld>
  <p:clrMapOvr>
    <a:masterClrMapping/>
  </p:clrMapOvr>
  <p:transition advClick="0" advTm="5000">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withEffect">
                                  <p:stCondLst>
                                    <p:cond delay="0"/>
                                  </p:stCondLst>
                                  <p:childTnLst>
                                    <p:animEffect transition="out" filter="fade">
                                      <p:cBhvr>
                                        <p:cTn id="6" dur="500" tmFilter="0, 0; .2, .5; .8, .5; 1, 0"/>
                                        <p:tgtEl>
                                          <p:spTgt spid="61442"/>
                                        </p:tgtEl>
                                      </p:cBhvr>
                                    </p:animEffect>
                                    <p:animScale>
                                      <p:cBhvr>
                                        <p:cTn id="7" dur="250" autoRev="1" fill="hold"/>
                                        <p:tgtEl>
                                          <p:spTgt spid="6144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a:xfrm>
            <a:off x="1155700" y="738188"/>
            <a:ext cx="3400425" cy="709612"/>
          </a:xfrm>
        </p:spPr>
        <p:txBody>
          <a:bodyPr/>
          <a:lstStyle/>
          <a:p>
            <a:pPr eaLnBrk="1" hangingPunct="1"/>
            <a:r>
              <a:rPr lang="el-GR" smtClean="0"/>
              <a:t>ΙΣΤΟΡΙΑ ΤΟΥ ΑΛΚΟΟΛ</a:t>
            </a:r>
            <a:endParaRPr lang="en-US" smtClean="0"/>
          </a:p>
        </p:txBody>
      </p:sp>
      <p:pic>
        <p:nvPicPr>
          <p:cNvPr id="24578" name="Picture 2" descr="http://gym-argyr.lar.sch.gr/autosch/joomla15/images/alkool/2.jpg"/>
          <p:cNvPicPr>
            <a:picLocks noGrp="1" noChangeAspect="1" noChangeArrowheads="1"/>
          </p:cNvPicPr>
          <p:nvPr>
            <p:ph idx="1"/>
          </p:nvPr>
        </p:nvPicPr>
        <p:blipFill>
          <a:blip r:embed="rId3"/>
          <a:srcRect/>
          <a:stretch>
            <a:fillRect/>
          </a:stretch>
        </p:blipFill>
        <p:spPr>
          <a:xfrm>
            <a:off x="5780088" y="1447800"/>
            <a:ext cx="3205162" cy="4572000"/>
          </a:xfrm>
        </p:spPr>
      </p:pic>
      <p:sp>
        <p:nvSpPr>
          <p:cNvPr id="24579" name="Text Placeholder 3"/>
          <p:cNvSpPr>
            <a:spLocks noGrp="1"/>
          </p:cNvSpPr>
          <p:nvPr>
            <p:ph type="body" sz="half" idx="2"/>
          </p:nvPr>
        </p:nvSpPr>
        <p:spPr>
          <a:xfrm>
            <a:off x="1155700" y="1703388"/>
            <a:ext cx="4829175" cy="4624387"/>
          </a:xfrm>
        </p:spPr>
        <p:txBody>
          <a:bodyPr/>
          <a:lstStyle/>
          <a:p>
            <a:pPr eaLnBrk="1" hangingPunct="1"/>
            <a:r>
              <a:rPr lang="el-GR" sz="1600" smtClean="0"/>
              <a:t>Η αιθανόλη ήταν γνωστή στους ανθρώπους από την προϊστορία. </a:t>
            </a:r>
          </a:p>
          <a:p>
            <a:pPr eaLnBrk="1" hangingPunct="1"/>
            <a:r>
              <a:rPr lang="el-GR" sz="1600" smtClean="0"/>
              <a:t>Ο όρος αλκοόλ προέρχεται από την αραβική λέξη "al kohl". Ο κώδικας του Χαμουραμπί περιείχε διατάξεις που ρύθμιζαν το κανονισμό λειτουργίας των "οίκων οινοποσίας". Οι Σουμέριοι και οι Αιγύπτιοι ιατροί χρησιμοποιούσαν την μπύρα και τα κρασί σαν συστατικό στοιχείο των ιατρικών συνταγών. </a:t>
            </a:r>
          </a:p>
          <a:p>
            <a:pPr eaLnBrk="1" hangingPunct="1"/>
            <a:r>
              <a:rPr lang="el-GR" sz="1600" smtClean="0"/>
              <a:t/>
            </a:r>
            <a:br>
              <a:rPr lang="el-GR" sz="1600" smtClean="0"/>
            </a:br>
            <a:r>
              <a:rPr lang="el-GR" sz="1600" smtClean="0"/>
              <a:t>Το αλκοόλ που βρίσκεται στα αλκοολούχα ποτά ονομάζεται αιθυλική αλκοόλη ή αιθανόλη και έχει το χημικό τύπο C2 H5 OH. </a:t>
            </a:r>
            <a:br>
              <a:rPr lang="el-GR" sz="1600" smtClean="0"/>
            </a:br>
            <a:r>
              <a:rPr lang="el-GR" sz="1600" smtClean="0"/>
              <a:t/>
            </a:r>
            <a:br>
              <a:rPr lang="el-GR" sz="1600" smtClean="0"/>
            </a:br>
            <a:r>
              <a:rPr lang="el-GR" sz="1600" smtClean="0"/>
              <a:t>Ο άνθρακας, το υδρογόνο και το οξυγόνο αποτελούν τα μόνα στοιχεία της αιθυλικής αλκοόλης. </a:t>
            </a:r>
            <a:br>
              <a:rPr lang="el-GR" sz="1600" smtClean="0"/>
            </a:br>
            <a:endParaRPr lang="en-US" sz="1600" smtClean="0"/>
          </a:p>
        </p:txBody>
      </p:sp>
    </p:spTree>
  </p:cSld>
  <p:clrMapOvr>
    <a:masterClrMapping/>
  </p:clrMapOvr>
  <p:transition advClick="0" advTm="5000">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withEffect">
                                  <p:stCondLst>
                                    <p:cond delay="0"/>
                                  </p:stCondLst>
                                  <p:iterate type="lt">
                                    <p:tmPct val="50000"/>
                                  </p:iterate>
                                  <p:childTnLst>
                                    <p:set>
                                      <p:cBhvr>
                                        <p:cTn id="6" dur="1" fill="hold">
                                          <p:stCondLst>
                                            <p:cond delay="0"/>
                                          </p:stCondLst>
                                        </p:cTn>
                                        <p:tgtEl>
                                          <p:spTgt spid="24577"/>
                                        </p:tgtEl>
                                        <p:attrNameLst>
                                          <p:attrName>style.visibility</p:attrName>
                                        </p:attrNameLst>
                                      </p:cBhvr>
                                      <p:to>
                                        <p:strVal val="visible"/>
                                      </p:to>
                                    </p:set>
                                    <p:anim calcmode="discrete" valueType="clr">
                                      <p:cBhvr override="childStyle">
                                        <p:cTn id="7" dur="80"/>
                                        <p:tgtEl>
                                          <p:spTgt spid="24577"/>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4577"/>
                                        </p:tgtEl>
                                        <p:attrNameLst>
                                          <p:attrName>fillcolor</p:attrName>
                                        </p:attrNameLst>
                                      </p:cBhvr>
                                      <p:tavLst>
                                        <p:tav tm="0">
                                          <p:val>
                                            <p:clrVal>
                                              <a:schemeClr val="accent2"/>
                                            </p:clrVal>
                                          </p:val>
                                        </p:tav>
                                        <p:tav tm="50000">
                                          <p:val>
                                            <p:clrVal>
                                              <a:schemeClr val="hlink"/>
                                            </p:clrVal>
                                          </p:val>
                                        </p:tav>
                                      </p:tavLst>
                                    </p:anim>
                                    <p:set>
                                      <p:cBhvr>
                                        <p:cTn id="9" dur="80"/>
                                        <p:tgtEl>
                                          <p:spTgt spid="2457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a:xfrm>
            <a:off x="1155700" y="1447800"/>
            <a:ext cx="3400425" cy="1447800"/>
          </a:xfrm>
        </p:spPr>
        <p:txBody>
          <a:bodyPr/>
          <a:lstStyle/>
          <a:p>
            <a:pPr eaLnBrk="1" hangingPunct="1"/>
            <a:r>
              <a:rPr lang="el-GR" smtClean="0"/>
              <a:t>ΑΛΚΟΟΛ ΣΤΗΝ ΑΡΧΑΙΑ ΕΛΛΑΔΑ</a:t>
            </a:r>
            <a:endParaRPr lang="en-US" smtClean="0"/>
          </a:p>
        </p:txBody>
      </p:sp>
      <p:sp>
        <p:nvSpPr>
          <p:cNvPr id="26626" name="Content Placeholder 2"/>
          <p:cNvSpPr>
            <a:spLocks noGrp="1"/>
          </p:cNvSpPr>
          <p:nvPr>
            <p:ph idx="1"/>
          </p:nvPr>
        </p:nvSpPr>
        <p:spPr>
          <a:xfrm>
            <a:off x="4784725" y="1447800"/>
            <a:ext cx="5195888" cy="4572000"/>
          </a:xfrm>
        </p:spPr>
        <p:txBody>
          <a:bodyPr/>
          <a:lstStyle/>
          <a:p>
            <a:pPr eaLnBrk="1" hangingPunct="1"/>
            <a:r>
              <a:rPr lang="el-GR" smtClean="0"/>
              <a:t>Ο Διόνυσος ήταν θεός του κρασιού, γιος του Δία και της Σέμελης. Οι περιπέτειες του είναι πολλές. </a:t>
            </a:r>
            <a:br>
              <a:rPr lang="el-GR" smtClean="0"/>
            </a:br>
            <a:r>
              <a:rPr lang="el-GR" smtClean="0"/>
              <a:t>Στην αρχαία Ελλάδα ευδοκιμούσε το σιτάρι, το αμπέλι, η ελιά. Όσοι δεν έτρωγαν ψωμί και δεν έπιναν κρασί, θεωρούνταν βάρβαροι. Στο Συμπόσιο του Πλάτωνα περιγράφονται αναλυτικά οι διαδικασίες της σωστής οινοποσίας, αλλά δεν απουσιάζουν και οι αναφορές στις δυσμενείς της συνέπειες, όπως πονοκεφάλους.</a:t>
            </a:r>
            <a:endParaRPr lang="en-US" smtClean="0"/>
          </a:p>
        </p:txBody>
      </p:sp>
      <p:pic>
        <p:nvPicPr>
          <p:cNvPr id="26627" name="Picture 4" descr="http://alkoolkaiodigisi.pbworks.com/f/1337283688/evievan.jpg"/>
          <p:cNvPicPr>
            <a:picLocks noChangeAspect="1" noChangeArrowheads="1"/>
          </p:cNvPicPr>
          <p:nvPr/>
        </p:nvPicPr>
        <p:blipFill>
          <a:blip r:embed="rId3"/>
          <a:srcRect/>
          <a:stretch>
            <a:fillRect/>
          </a:stretch>
        </p:blipFill>
        <p:spPr bwMode="auto">
          <a:xfrm>
            <a:off x="1287463" y="3429000"/>
            <a:ext cx="2333625" cy="2524125"/>
          </a:xfrm>
          <a:prstGeom prst="rect">
            <a:avLst/>
          </a:prstGeom>
          <a:noFill/>
          <a:ln w="9525">
            <a:noFill/>
            <a:miter lim="800000"/>
            <a:headEnd/>
            <a:tailEnd/>
          </a:ln>
        </p:spPr>
      </p:pic>
    </p:spTree>
  </p:cSld>
  <p:clrMapOvr>
    <a:masterClrMapping/>
  </p:clrMapOvr>
  <p:transition advClick="0" advTm="5000">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6625"/>
                                        </p:tgtEl>
                                        <p:attrNameLst>
                                          <p:attrName>style.visibility</p:attrName>
                                        </p:attrNameLst>
                                      </p:cBhvr>
                                      <p:to>
                                        <p:strVal val="visible"/>
                                      </p:to>
                                    </p:set>
                                    <p:animEffect transition="in" filter="fade">
                                      <p:cBhvr>
                                        <p:cTn id="7" dur="1000"/>
                                        <p:tgtEl>
                                          <p:spTgt spid="26625"/>
                                        </p:tgtEl>
                                      </p:cBhvr>
                                    </p:animEffect>
                                    <p:anim calcmode="lin" valueType="num">
                                      <p:cBhvr>
                                        <p:cTn id="8" dur="1000" fill="hold"/>
                                        <p:tgtEl>
                                          <p:spTgt spid="26625"/>
                                        </p:tgtEl>
                                        <p:attrNameLst>
                                          <p:attrName>ppt_x</p:attrName>
                                        </p:attrNameLst>
                                      </p:cBhvr>
                                      <p:tavLst>
                                        <p:tav tm="0">
                                          <p:val>
                                            <p:strVal val="#ppt_x"/>
                                          </p:val>
                                        </p:tav>
                                        <p:tav tm="100000">
                                          <p:val>
                                            <p:strVal val="#ppt_x"/>
                                          </p:val>
                                        </p:tav>
                                      </p:tavLst>
                                    </p:anim>
                                    <p:anim calcmode="lin" valueType="num">
                                      <p:cBhvr>
                                        <p:cTn id="9" dur="1000" fill="hold"/>
                                        <p:tgtEl>
                                          <p:spTgt spid="266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a:xfrm>
            <a:off x="1155700" y="1447800"/>
            <a:ext cx="3400425" cy="1447800"/>
          </a:xfrm>
        </p:spPr>
        <p:txBody>
          <a:bodyPr/>
          <a:lstStyle/>
          <a:p>
            <a:pPr eaLnBrk="1" hangingPunct="1"/>
            <a:r>
              <a:rPr lang="el-GR" smtClean="0"/>
              <a:t>Πώς ξεκίνησε η παραγωγή του αλκοόλ</a:t>
            </a:r>
            <a:endParaRPr lang="en-US" smtClean="0"/>
          </a:p>
        </p:txBody>
      </p:sp>
      <p:sp>
        <p:nvSpPr>
          <p:cNvPr id="3" name="Content Placeholder 2"/>
          <p:cNvSpPr>
            <a:spLocks noGrp="1"/>
          </p:cNvSpPr>
          <p:nvPr>
            <p:ph idx="1"/>
          </p:nvPr>
        </p:nvSpPr>
        <p:spPr>
          <a:xfrm>
            <a:off x="4784725" y="436563"/>
            <a:ext cx="6519863" cy="6140450"/>
          </a:xfrm>
        </p:spPr>
        <p:txBody>
          <a:bodyPr rtlCol="0">
            <a:normAutofit fontScale="70000" lnSpcReduction="20000"/>
          </a:bodyPr>
          <a:lstStyle/>
          <a:p>
            <a:pPr marL="0" indent="0" eaLnBrk="1" fontAlgn="auto" hangingPunct="1">
              <a:spcAft>
                <a:spcPts val="0"/>
              </a:spcAft>
              <a:buClr>
                <a:schemeClr val="accent1">
                  <a:lumMod val="60000"/>
                  <a:lumOff val="40000"/>
                </a:schemeClr>
              </a:buClr>
              <a:buFont typeface="Wingdings 3" charset="2"/>
              <a:buNone/>
              <a:defRPr/>
            </a:pPr>
            <a:r>
              <a:rPr lang="el-GR" sz="2600" b="1" dirty="0" smtClean="0"/>
              <a:t>      Πώς </a:t>
            </a:r>
            <a:r>
              <a:rPr lang="el-GR" sz="2600" b="1" dirty="0"/>
              <a:t>ξεκίνησε η παραγωγή του </a:t>
            </a:r>
            <a:r>
              <a:rPr lang="el-GR" sz="2600" b="1" dirty="0" smtClean="0"/>
              <a:t>αλκοόλ</a:t>
            </a:r>
            <a:endParaRPr lang="en-US" dirty="0" smtClean="0"/>
          </a:p>
          <a:p>
            <a:pPr marL="0" indent="0" eaLnBrk="1" fontAlgn="auto" hangingPunct="1">
              <a:spcAft>
                <a:spcPts val="0"/>
              </a:spcAft>
              <a:buClr>
                <a:schemeClr val="accent1">
                  <a:lumMod val="60000"/>
                  <a:lumOff val="40000"/>
                </a:schemeClr>
              </a:buClr>
              <a:buFont typeface="Wingdings 3" charset="2"/>
              <a:buNone/>
              <a:defRPr/>
            </a:pPr>
            <a:r>
              <a:rPr lang="el-GR" sz="2600" dirty="0"/>
              <a:t/>
            </a:r>
            <a:br>
              <a:rPr lang="el-GR" sz="2600" dirty="0"/>
            </a:br>
            <a:r>
              <a:rPr lang="el-GR" sz="2600" dirty="0"/>
              <a:t>Η σκόπιμη παραγωγή αλκοόλ ωστόσο ξεκίνησε προς το τέλος της Εποχής του Λίθου! Έχουν ανακαλυφθεί κανάτες που περιείχαν "μπύρα", οι οποίες χρονολογούνται περίπου από το 10000 π.Χ.! </a:t>
            </a:r>
            <a:br>
              <a:rPr lang="el-GR" sz="2600" dirty="0"/>
            </a:br>
            <a:r>
              <a:rPr lang="el-GR" sz="2600" dirty="0"/>
              <a:t/>
            </a:r>
            <a:br>
              <a:rPr lang="el-GR" sz="2600" dirty="0"/>
            </a:br>
            <a:r>
              <a:rPr lang="el-GR" sz="2600" dirty="0"/>
              <a:t>Η παραγωγή αλκοολούχων ποτών συνεχίστηκε από διάφορους λαούς αντανακλώντας τις εκάστοτε πολιτιστικές, θρησκευτικές και γεωγραφικές ιδιαιτερότητες: </a:t>
            </a:r>
            <a:br>
              <a:rPr lang="el-GR" sz="2600" dirty="0"/>
            </a:br>
            <a:r>
              <a:rPr lang="el-GR" sz="2600" dirty="0"/>
              <a:t/>
            </a:r>
            <a:br>
              <a:rPr lang="el-GR" sz="2600" dirty="0"/>
            </a:br>
            <a:r>
              <a:rPr lang="el-GR" sz="2600" b="1" dirty="0"/>
              <a:t>Ινδία:</a:t>
            </a:r>
            <a:r>
              <a:rPr lang="el-GR" sz="2600" dirty="0"/>
              <a:t> </a:t>
            </a:r>
            <a:r>
              <a:rPr lang="el-GR" sz="2600" dirty="0" smtClean="0"/>
              <a:t>Το ποτό </a:t>
            </a:r>
            <a:r>
              <a:rPr lang="en-US" sz="2600" dirty="0" err="1" smtClean="0"/>
              <a:t>sura</a:t>
            </a:r>
            <a:r>
              <a:rPr lang="el-GR" sz="2600" dirty="0" smtClean="0"/>
              <a:t> </a:t>
            </a:r>
            <a:r>
              <a:rPr lang="en-US" sz="2600" dirty="0" smtClean="0"/>
              <a:t> </a:t>
            </a:r>
            <a:r>
              <a:rPr lang="el-GR" sz="2600" dirty="0"/>
              <a:t>από ρύζι, αλεύρι, σταφύλι και άλλα </a:t>
            </a:r>
            <a:r>
              <a:rPr lang="el-GR" sz="2600" dirty="0" smtClean="0"/>
              <a:t>φρούτα έκανε την εμφάνισή του από το </a:t>
            </a:r>
            <a:r>
              <a:rPr lang="el-GR" sz="2600" dirty="0"/>
              <a:t/>
            </a:r>
            <a:br>
              <a:rPr lang="el-GR" sz="2600" dirty="0"/>
            </a:br>
            <a:r>
              <a:rPr lang="el-GR" sz="2600" dirty="0"/>
              <a:t>3000 π.Χ. περίπου</a:t>
            </a:r>
            <a:br>
              <a:rPr lang="el-GR" sz="2600" dirty="0"/>
            </a:br>
            <a:r>
              <a:rPr lang="el-GR" sz="2600" dirty="0"/>
              <a:t/>
            </a:r>
            <a:br>
              <a:rPr lang="el-GR" sz="2600" dirty="0"/>
            </a:br>
            <a:r>
              <a:rPr lang="el-GR" sz="2600" dirty="0"/>
              <a:t/>
            </a:r>
            <a:br>
              <a:rPr lang="el-GR" sz="2600" dirty="0"/>
            </a:br>
            <a:r>
              <a:rPr lang="el-GR" sz="2600" dirty="0"/>
              <a:t/>
            </a:r>
            <a:br>
              <a:rPr lang="el-GR" sz="2600" dirty="0"/>
            </a:br>
            <a:r>
              <a:rPr lang="el-GR" sz="2600" b="1" dirty="0"/>
              <a:t>Περσία:</a:t>
            </a:r>
            <a:r>
              <a:rPr lang="el-GR" sz="2600" dirty="0"/>
              <a:t> Στην περιοχή του σημερινού Ιράν έχουμε ευρήματα που αποδεικνύουν την παραγωγή κρασιού από το 5400-5000 π.Χ. </a:t>
            </a:r>
            <a:br>
              <a:rPr lang="el-GR" sz="2600" dirty="0"/>
            </a:br>
            <a:r>
              <a:rPr lang="el-GR" sz="2600" dirty="0"/>
              <a:t/>
            </a:r>
            <a:br>
              <a:rPr lang="el-GR" sz="2600" dirty="0"/>
            </a:br>
            <a:r>
              <a:rPr lang="el-GR" sz="2600" b="1" dirty="0"/>
              <a:t>Αίγυπτος:</a:t>
            </a:r>
            <a:r>
              <a:rPr lang="el-GR" sz="2600" dirty="0"/>
              <a:t> Οι αρχαίοι Αιγύπτιοι ήταν κυριολεκτικά λάτρεις της μπύρας και του κρασιού. </a:t>
            </a:r>
            <a:br>
              <a:rPr lang="el-GR" sz="2600" dirty="0"/>
            </a:br>
            <a:endParaRPr lang="en-US" sz="2600" dirty="0"/>
          </a:p>
        </p:txBody>
      </p:sp>
      <p:pic>
        <p:nvPicPr>
          <p:cNvPr id="28675" name="Picture 6" descr="http://i700.photobucket.com/albums/ww7/Paniris/egyptian-art-4.jpg"/>
          <p:cNvPicPr>
            <a:picLocks noChangeAspect="1" noChangeArrowheads="1"/>
          </p:cNvPicPr>
          <p:nvPr/>
        </p:nvPicPr>
        <p:blipFill>
          <a:blip r:embed="rId3"/>
          <a:srcRect/>
          <a:stretch>
            <a:fillRect/>
          </a:stretch>
        </p:blipFill>
        <p:spPr bwMode="auto">
          <a:xfrm>
            <a:off x="784225" y="3011488"/>
            <a:ext cx="3771900" cy="3765550"/>
          </a:xfrm>
          <a:prstGeom prst="rect">
            <a:avLst/>
          </a:prstGeom>
          <a:noFill/>
          <a:ln w="9525">
            <a:noFill/>
            <a:miter lim="800000"/>
            <a:headEnd/>
            <a:tailEnd/>
          </a:ln>
        </p:spPr>
      </p:pic>
    </p:spTree>
  </p:cSld>
  <p:clrMapOvr>
    <a:masterClrMapping/>
  </p:clrMapOvr>
  <p:transition advClick="0" advTm="5000">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grpId="0" nodeType="withEffect">
                                  <p:stCondLst>
                                    <p:cond delay="0"/>
                                  </p:stCondLst>
                                  <p:iterate type="lt">
                                    <p:tmPct val="10000"/>
                                  </p:iterate>
                                  <p:childTnLst>
                                    <p:set>
                                      <p:cBhvr>
                                        <p:cTn id="6" dur="1" fill="hold">
                                          <p:stCondLst>
                                            <p:cond delay="0"/>
                                          </p:stCondLst>
                                        </p:cTn>
                                        <p:tgtEl>
                                          <p:spTgt spid="28673"/>
                                        </p:tgtEl>
                                        <p:attrNameLst>
                                          <p:attrName>style.visibility</p:attrName>
                                        </p:attrNameLst>
                                      </p:cBhvr>
                                      <p:to>
                                        <p:strVal val="visible"/>
                                      </p:to>
                                    </p:set>
                                    <p:animEffect transition="in" filter="fade">
                                      <p:cBhvr>
                                        <p:cTn id="7" dur="1000"/>
                                        <p:tgtEl>
                                          <p:spTgt spid="28673"/>
                                        </p:tgtEl>
                                      </p:cBhvr>
                                    </p:animEffect>
                                    <p:anim calcmode="lin" valueType="num">
                                      <p:cBhvr>
                                        <p:cTn id="8" dur="1000" fill="hold"/>
                                        <p:tgtEl>
                                          <p:spTgt spid="28673"/>
                                        </p:tgtEl>
                                        <p:attrNameLst>
                                          <p:attrName>ppt_x</p:attrName>
                                        </p:attrNameLst>
                                      </p:cBhvr>
                                      <p:tavLst>
                                        <p:tav tm="0">
                                          <p:val>
                                            <p:strVal val="#ppt_x-.1"/>
                                          </p:val>
                                        </p:tav>
                                        <p:tav tm="100000">
                                          <p:val>
                                            <p:strVal val="#ppt_x"/>
                                          </p:val>
                                        </p:tav>
                                      </p:tavLst>
                                    </p:anim>
                                    <p:anim calcmode="lin" valueType="num">
                                      <p:cBhvr>
                                        <p:cTn id="9" dur="1000" fill="hold"/>
                                        <p:tgtEl>
                                          <p:spTgt spid="2867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84725" y="862013"/>
            <a:ext cx="6624638" cy="5549900"/>
          </a:xfrm>
        </p:spPr>
        <p:txBody>
          <a:bodyPr rtlCol="0">
            <a:normAutofit fontScale="85000" lnSpcReduction="10000"/>
          </a:bodyPr>
          <a:lstStyle/>
          <a:p>
            <a:pPr eaLnBrk="1" fontAlgn="auto" hangingPunct="1">
              <a:spcAft>
                <a:spcPts val="0"/>
              </a:spcAft>
              <a:buClr>
                <a:schemeClr val="accent1">
                  <a:lumMod val="60000"/>
                  <a:lumOff val="40000"/>
                </a:schemeClr>
              </a:buClr>
              <a:buFont typeface="Wingdings 3" charset="2"/>
              <a:buChar char=""/>
              <a:defRPr/>
            </a:pPr>
            <a:r>
              <a:rPr lang="el-GR" dirty="0"/>
              <a:t/>
            </a:r>
            <a:br>
              <a:rPr lang="el-GR" dirty="0"/>
            </a:br>
            <a:r>
              <a:rPr lang="el-GR" b="1" dirty="0"/>
              <a:t>Κίνα:</a:t>
            </a:r>
            <a:r>
              <a:rPr lang="el-GR" dirty="0"/>
              <a:t> Στην Κίνα έχουν ανακαλυφθεί πιθάρια με κρασί που χρονολογούνται από το 7000 π.Χ. περίπου. </a:t>
            </a:r>
            <a:br>
              <a:rPr lang="el-GR" dirty="0"/>
            </a:br>
            <a:r>
              <a:rPr lang="el-GR" dirty="0"/>
              <a:t/>
            </a:r>
            <a:br>
              <a:rPr lang="el-GR" dirty="0"/>
            </a:br>
            <a:r>
              <a:rPr lang="el-GR" dirty="0"/>
              <a:t>Το αλκοόλ στην Κίνα θεωρείτο «τροφή του πνεύματος», για αυτό και είχε μεγάλη θρησκευτική σημασία. </a:t>
            </a:r>
            <a:br>
              <a:rPr lang="el-GR" dirty="0"/>
            </a:br>
            <a:r>
              <a:rPr lang="el-GR" dirty="0"/>
              <a:t/>
            </a:r>
            <a:br>
              <a:rPr lang="el-GR" dirty="0"/>
            </a:br>
            <a:r>
              <a:rPr lang="el-GR" b="1" dirty="0"/>
              <a:t>Βαβυλώνα:</a:t>
            </a:r>
            <a:r>
              <a:rPr lang="el-GR" dirty="0"/>
              <a:t> Οι αρχαίοι Βαβυλώνιοι τακτικά χρησιμοποιούσαν τη μπύρα και το κρασί ως προσφορές προς τους θεούς. </a:t>
            </a:r>
            <a:br>
              <a:rPr lang="el-GR" dirty="0"/>
            </a:br>
            <a:r>
              <a:rPr lang="el-GR" dirty="0"/>
              <a:t/>
            </a:r>
            <a:br>
              <a:rPr lang="el-GR" dirty="0"/>
            </a:br>
            <a:r>
              <a:rPr lang="el-GR" b="1" dirty="0"/>
              <a:t>Ελλάδα:</a:t>
            </a:r>
            <a:r>
              <a:rPr lang="el-GR" dirty="0"/>
              <a:t> Ανασκαφές στην Μακεδονία αποκάλυψαν ενδείξεις για την παραγωγή κρασιού πριν 6500 χρόνια περίπου. </a:t>
            </a:r>
            <a:br>
              <a:rPr lang="el-GR" dirty="0"/>
            </a:br>
            <a:r>
              <a:rPr lang="el-GR" dirty="0"/>
              <a:t/>
            </a:r>
            <a:br>
              <a:rPr lang="el-GR" dirty="0"/>
            </a:br>
            <a:r>
              <a:rPr lang="el-GR" dirty="0"/>
              <a:t>Το κρασί χρησιμοποιήθηκε από τους αρχαίους Έλληνες στην καθημερινή αλλά και στην θρησκευτική ζωή, με τη λατρεία του θεού του κρασιού, του Διονύσου. </a:t>
            </a:r>
            <a:br>
              <a:rPr lang="el-GR" dirty="0"/>
            </a:br>
            <a:r>
              <a:rPr lang="el-GR" dirty="0"/>
              <a:t/>
            </a:r>
            <a:br>
              <a:rPr lang="el-GR" dirty="0"/>
            </a:br>
            <a:r>
              <a:rPr lang="el-GR" b="1" dirty="0"/>
              <a:t>Ρώμη:</a:t>
            </a:r>
            <a:r>
              <a:rPr lang="el-GR" dirty="0"/>
              <a:t> Οι Ρωμαίοι λάτρευαν το θεό του κρασιού Βάκχο, ο οποίος ήταν ρωμαϊκή ...έκδοση του αρχαιοελληνικού θεού Διονύσου. </a:t>
            </a:r>
            <a:endParaRPr lang="en-US" dirty="0"/>
          </a:p>
          <a:p>
            <a:pPr eaLnBrk="1" fontAlgn="auto" hangingPunct="1">
              <a:spcAft>
                <a:spcPts val="0"/>
              </a:spcAft>
              <a:buClr>
                <a:schemeClr val="accent1">
                  <a:lumMod val="60000"/>
                  <a:lumOff val="40000"/>
                </a:schemeClr>
              </a:buClr>
              <a:buFont typeface="Wingdings 3" charset="2"/>
              <a:buChar char=""/>
              <a:defRPr/>
            </a:pPr>
            <a:endParaRPr lang="en-US" dirty="0"/>
          </a:p>
        </p:txBody>
      </p:sp>
      <p:sp>
        <p:nvSpPr>
          <p:cNvPr id="30722" name="Text Placeholder 3"/>
          <p:cNvSpPr>
            <a:spLocks noGrp="1"/>
          </p:cNvSpPr>
          <p:nvPr>
            <p:ph type="body" sz="half" idx="2"/>
          </p:nvPr>
        </p:nvSpPr>
        <p:spPr>
          <a:xfrm>
            <a:off x="738188" y="1236663"/>
            <a:ext cx="4176712" cy="4975225"/>
          </a:xfrm>
        </p:spPr>
        <p:txBody>
          <a:bodyPr/>
          <a:lstStyle/>
          <a:p>
            <a:pPr eaLnBrk="1" hangingPunct="1"/>
            <a:endParaRPr lang="el-GR" smtClean="0"/>
          </a:p>
        </p:txBody>
      </p:sp>
      <p:pic>
        <p:nvPicPr>
          <p:cNvPr id="30723" name="Picture 2" descr="http://gym-argyr.lar.sch.gr/autosch/joomla15/images/alkool/1.jpg"/>
          <p:cNvPicPr>
            <a:picLocks noChangeAspect="1" noChangeArrowheads="1"/>
          </p:cNvPicPr>
          <p:nvPr/>
        </p:nvPicPr>
        <p:blipFill>
          <a:blip r:embed="rId3"/>
          <a:srcRect/>
          <a:stretch>
            <a:fillRect/>
          </a:stretch>
        </p:blipFill>
        <p:spPr bwMode="auto">
          <a:xfrm>
            <a:off x="738188" y="1301750"/>
            <a:ext cx="4176712" cy="4718050"/>
          </a:xfrm>
          <a:prstGeom prst="rect">
            <a:avLst/>
          </a:prstGeom>
          <a:noFill/>
          <a:ln w="9525">
            <a:noFill/>
            <a:miter lim="800000"/>
            <a:headEnd/>
            <a:tailEnd/>
          </a:ln>
        </p:spPr>
      </p:pic>
    </p:spTree>
  </p:cSld>
  <p:clrMapOvr>
    <a:masterClrMapping/>
  </p:clrMapOvr>
  <p:transition advClick="0" advTm="5000">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withEffect">
                                  <p:stCondLst>
                                    <p:cond delay="0"/>
                                  </p:stCondLst>
                                  <p:childTnLst>
                                    <p:animEffect transition="out" filter="fade">
                                      <p:cBhvr>
                                        <p:cTn id="6" dur="500" tmFilter="0, 0; .2, .5; .8, .5; 1, 0"/>
                                        <p:tgtEl>
                                          <p:spTgt spid="30723"/>
                                        </p:tgtEl>
                                      </p:cBhvr>
                                    </p:animEffect>
                                    <p:animScale>
                                      <p:cBhvr>
                                        <p:cTn id="7" dur="250" autoRev="1" fill="hold"/>
                                        <p:tgtEl>
                                          <p:spTgt spid="3072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a:xfrm>
            <a:off x="1155700" y="976313"/>
            <a:ext cx="3400425" cy="644525"/>
          </a:xfrm>
        </p:spPr>
        <p:txBody>
          <a:bodyPr/>
          <a:lstStyle/>
          <a:p>
            <a:pPr eaLnBrk="1" hangingPunct="1"/>
            <a:r>
              <a:rPr lang="el-GR" smtClean="0"/>
              <a:t>ΠΟΤΟΑΠΑΓΟΡΕΥΣΗ (1920-1933)</a:t>
            </a:r>
            <a:endParaRPr lang="en-US" smtClean="0"/>
          </a:p>
        </p:txBody>
      </p:sp>
      <p:sp>
        <p:nvSpPr>
          <p:cNvPr id="32770" name="Content Placeholder 2"/>
          <p:cNvSpPr>
            <a:spLocks noGrp="1"/>
          </p:cNvSpPr>
          <p:nvPr>
            <p:ph idx="1"/>
          </p:nvPr>
        </p:nvSpPr>
        <p:spPr>
          <a:xfrm>
            <a:off x="4784725" y="322263"/>
            <a:ext cx="5195888" cy="5697537"/>
          </a:xfrm>
        </p:spPr>
        <p:txBody>
          <a:bodyPr/>
          <a:lstStyle/>
          <a:p>
            <a:pPr eaLnBrk="1" hangingPunct="1"/>
            <a:r>
              <a:rPr lang="el-GR" smtClean="0"/>
              <a:t>Το κίνημα της ποτοαπαγόρευσης είχε ξεκινήσει στις αρχές του 19ου αιώνα και ήδη ως το 1850 αρκετές πολιτείες, κυρίως του νότου, είχαν ψηφίσει νόμους που περιόριζαν ή απαγόρευαν τη διάθεση αλκοολούχων ποτών. Η πρωτοβουλία ανήκε σε θρησκευτικές προτεσταντικές οργανώσεις.</a:t>
            </a:r>
          </a:p>
          <a:p>
            <a:pPr eaLnBrk="1" hangingPunct="1"/>
            <a:r>
              <a:rPr lang="el-GR" smtClean="0"/>
              <a:t>Στις 16 Ιανουαρίου του 1920, τέθηκε σε ισχύ με το νόμο Βόλστιντ  η ποτοαπαγόρευση.</a:t>
            </a:r>
            <a:br>
              <a:rPr lang="el-GR" smtClean="0"/>
            </a:br>
            <a:endParaRPr lang="el-GR" smtClean="0"/>
          </a:p>
          <a:p>
            <a:pPr eaLnBrk="1" hangingPunct="1"/>
            <a:r>
              <a:rPr lang="el-GR" smtClean="0"/>
              <a:t/>
            </a:r>
            <a:br>
              <a:rPr lang="el-GR" smtClean="0"/>
            </a:br>
            <a:endParaRPr lang="en-US" smtClean="0"/>
          </a:p>
        </p:txBody>
      </p:sp>
      <p:pic>
        <p:nvPicPr>
          <p:cNvPr id="32771" name="Picture 10" descr=" "/>
          <p:cNvPicPr>
            <a:picLocks noChangeAspect="1" noChangeArrowheads="1"/>
          </p:cNvPicPr>
          <p:nvPr/>
        </p:nvPicPr>
        <p:blipFill>
          <a:blip r:embed="rId3"/>
          <a:srcRect/>
          <a:stretch>
            <a:fillRect/>
          </a:stretch>
        </p:blipFill>
        <p:spPr bwMode="auto">
          <a:xfrm>
            <a:off x="117475" y="1630363"/>
            <a:ext cx="4365625" cy="4333875"/>
          </a:xfrm>
          <a:prstGeom prst="rect">
            <a:avLst/>
          </a:prstGeom>
          <a:noFill/>
          <a:ln w="9525">
            <a:noFill/>
            <a:miter lim="800000"/>
            <a:headEnd/>
            <a:tailEnd/>
          </a:ln>
        </p:spPr>
      </p:pic>
    </p:spTree>
  </p:cSld>
  <p:clrMapOvr>
    <a:masterClrMapping/>
  </p:clrMapOvr>
  <p:transition advClick="0" advTm="5000">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2769"/>
                                        </p:tgtEl>
                                        <p:attrNameLst>
                                          <p:attrName>style.visibility</p:attrName>
                                        </p:attrNameLst>
                                      </p:cBhvr>
                                      <p:to>
                                        <p:strVal val="visible"/>
                                      </p:to>
                                    </p:set>
                                    <p:animEffect transition="in" filter="fade">
                                      <p:cBhvr>
                                        <p:cTn id="7" dur="1000"/>
                                        <p:tgtEl>
                                          <p:spTgt spid="32769"/>
                                        </p:tgtEl>
                                      </p:cBhvr>
                                    </p:animEffect>
                                    <p:anim calcmode="lin" valueType="num">
                                      <p:cBhvr>
                                        <p:cTn id="8" dur="1000" fill="hold"/>
                                        <p:tgtEl>
                                          <p:spTgt spid="32769"/>
                                        </p:tgtEl>
                                        <p:attrNameLst>
                                          <p:attrName>ppt_x</p:attrName>
                                        </p:attrNameLst>
                                      </p:cBhvr>
                                      <p:tavLst>
                                        <p:tav tm="0">
                                          <p:val>
                                            <p:strVal val="#ppt_x"/>
                                          </p:val>
                                        </p:tav>
                                        <p:tav tm="100000">
                                          <p:val>
                                            <p:strVal val="#ppt_x"/>
                                          </p:val>
                                        </p:tav>
                                      </p:tavLst>
                                    </p:anim>
                                    <p:anim calcmode="lin" valueType="num">
                                      <p:cBhvr>
                                        <p:cTn id="9" dur="1000" fill="hold"/>
                                        <p:tgtEl>
                                          <p:spTgt spid="3276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6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84725" y="1447800"/>
            <a:ext cx="5195888" cy="4572000"/>
          </a:xfrm>
        </p:spPr>
        <p:txBody>
          <a:bodyPr rtlCol="0">
            <a:normAutofit fontScale="92500" lnSpcReduction="20000"/>
          </a:bodyPr>
          <a:lstStyle/>
          <a:p>
            <a:pPr eaLnBrk="1" fontAlgn="auto" hangingPunct="1">
              <a:spcAft>
                <a:spcPts val="0"/>
              </a:spcAft>
              <a:buClr>
                <a:schemeClr val="accent1">
                  <a:lumMod val="60000"/>
                  <a:lumOff val="40000"/>
                </a:schemeClr>
              </a:buClr>
              <a:buFont typeface="Wingdings 3" charset="2"/>
              <a:buChar char=""/>
              <a:defRPr/>
            </a:pPr>
            <a:r>
              <a:rPr lang="el-GR" dirty="0" smtClean="0"/>
              <a:t>Η μαύρη </a:t>
            </a:r>
            <a:r>
              <a:rPr lang="el-GR" dirty="0"/>
              <a:t>αγορά άρχισε να ανθίζει, το έγκλημα να κινείται </a:t>
            </a:r>
            <a:r>
              <a:rPr lang="el-GR" dirty="0" smtClean="0"/>
              <a:t>ανοδικά. </a:t>
            </a:r>
          </a:p>
          <a:p>
            <a:pPr eaLnBrk="1" fontAlgn="auto" hangingPunct="1">
              <a:spcAft>
                <a:spcPts val="0"/>
              </a:spcAft>
              <a:buClr>
                <a:schemeClr val="accent1">
                  <a:lumMod val="60000"/>
                  <a:lumOff val="40000"/>
                </a:schemeClr>
              </a:buClr>
              <a:buFont typeface="Wingdings 3" charset="2"/>
              <a:buChar char=""/>
              <a:defRPr/>
            </a:pPr>
            <a:r>
              <a:rPr lang="el-GR" dirty="0" smtClean="0"/>
              <a:t>Μεγάλες </a:t>
            </a:r>
            <a:r>
              <a:rPr lang="el-GR" dirty="0"/>
              <a:t>ήταν οι δημοσιονομικές απώλειες, καθώς η φορολόγηση του αλκοόλ έφερνε «ζεστό» χρήμα στα κρατικά ταμεία. Υπολογίστηκε ότι το κράτος έχανε κάθε χρόνο 500 εκατομμύρια δολάρια από τη φορολογία του αλκοόλ.</a:t>
            </a:r>
            <a:br>
              <a:rPr lang="el-GR" dirty="0"/>
            </a:br>
            <a:endParaRPr lang="el-GR" dirty="0"/>
          </a:p>
          <a:p>
            <a:pPr eaLnBrk="1" fontAlgn="auto" hangingPunct="1">
              <a:spcAft>
                <a:spcPts val="0"/>
              </a:spcAft>
              <a:buClr>
                <a:schemeClr val="accent1">
                  <a:lumMod val="60000"/>
                  <a:lumOff val="40000"/>
                </a:schemeClr>
              </a:buClr>
              <a:buFont typeface="Wingdings 3" charset="2"/>
              <a:buChar char=""/>
              <a:defRPr/>
            </a:pPr>
            <a:r>
              <a:rPr lang="el-GR" dirty="0"/>
              <a:t>. Στις προεδρικές εκλογές του 1932 ο δημοκρατικός υποψήφιος Φραγκλίνος Ρούσβελτ, λάτρης του μαρτίνι, συμπεριέλαβε στο πρόγραμμά του την άρση της ποτοαπαγόρευσης. Ένα χρόνο αργότερα, στις </a:t>
            </a:r>
            <a:r>
              <a:rPr lang="el-GR" dirty="0">
                <a:hlinkClick r:id="rId3"/>
              </a:rPr>
              <a:t>5 Δεκεμβρίου</a:t>
            </a:r>
            <a:r>
              <a:rPr lang="el-GR" dirty="0"/>
              <a:t> του 1933, η Ποτοαπαγόρευση ήρθη στο μεγαλύτερο μέρος των </a:t>
            </a:r>
            <a:r>
              <a:rPr lang="el-GR" dirty="0" smtClean="0"/>
              <a:t>ΗΠΑ.</a:t>
            </a:r>
            <a:endParaRPr lang="en-US" dirty="0"/>
          </a:p>
        </p:txBody>
      </p:sp>
      <p:pic>
        <p:nvPicPr>
          <p:cNvPr id="34818" name="Picture 2" descr="http://cov.entertainment.in.gr/te/te1_2013_5_22_12_23_49_b.jpg"/>
          <p:cNvPicPr>
            <a:picLocks noChangeAspect="1" noChangeArrowheads="1"/>
          </p:cNvPicPr>
          <p:nvPr/>
        </p:nvPicPr>
        <p:blipFill>
          <a:blip r:embed="rId4"/>
          <a:srcRect/>
          <a:stretch>
            <a:fillRect/>
          </a:stretch>
        </p:blipFill>
        <p:spPr bwMode="auto">
          <a:xfrm>
            <a:off x="0" y="1535113"/>
            <a:ext cx="4762500" cy="4699000"/>
          </a:xfrm>
          <a:prstGeom prst="rect">
            <a:avLst/>
          </a:prstGeom>
          <a:noFill/>
          <a:ln w="9525">
            <a:noFill/>
            <a:miter lim="800000"/>
            <a:headEnd/>
            <a:tailEnd/>
          </a:ln>
        </p:spPr>
      </p:pic>
    </p:spTree>
  </p:cSld>
  <p:clrMapOvr>
    <a:masterClrMapping/>
  </p:clrMapOvr>
  <p:transition advClick="0" advTm="5000">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withEffect">
                                  <p:stCondLst>
                                    <p:cond delay="0"/>
                                  </p:stCondLst>
                                  <p:childTnLst>
                                    <p:animEffect transition="out" filter="fade">
                                      <p:cBhvr>
                                        <p:cTn id="6" dur="500" tmFilter="0, 0; .2, .5; .8, .5; 1, 0"/>
                                        <p:tgtEl>
                                          <p:spTgt spid="34818"/>
                                        </p:tgtEl>
                                      </p:cBhvr>
                                    </p:animEffect>
                                    <p:animScale>
                                      <p:cBhvr>
                                        <p:cTn id="7" dur="250" autoRev="1" fill="hold"/>
                                        <p:tgtEl>
                                          <p:spTgt spid="3481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a:xfrm>
            <a:off x="1155700" y="1447800"/>
            <a:ext cx="3400425" cy="1447800"/>
          </a:xfrm>
        </p:spPr>
        <p:txBody>
          <a:bodyPr/>
          <a:lstStyle/>
          <a:p>
            <a:pPr eaLnBrk="1" hangingPunct="1"/>
            <a:r>
              <a:rPr lang="el-GR" smtClean="0"/>
              <a:t>ΑΙΤΙΕΣ ΠΟΥ ΩΘΟΥΝ ΤΟΥΣ ΝΕΟΥΣ ΣΤΗΝ ΚΑΤΑΝΑΛΩΣΗ ΑΛΚΟΟΛ</a:t>
            </a:r>
            <a:endParaRPr lang="en-US" smtClean="0"/>
          </a:p>
        </p:txBody>
      </p:sp>
      <p:sp>
        <p:nvSpPr>
          <p:cNvPr id="3" name="Content Placeholder 2"/>
          <p:cNvSpPr>
            <a:spLocks noGrp="1"/>
          </p:cNvSpPr>
          <p:nvPr>
            <p:ph idx="1"/>
          </p:nvPr>
        </p:nvSpPr>
        <p:spPr>
          <a:xfrm>
            <a:off x="4784725" y="987425"/>
            <a:ext cx="5195888" cy="5032375"/>
          </a:xfrm>
        </p:spPr>
        <p:txBody>
          <a:bodyPr rtlCol="0"/>
          <a:lstStyle/>
          <a:p>
            <a:pPr eaLnBrk="1" fontAlgn="auto" hangingPunct="1">
              <a:spcAft>
                <a:spcPts val="0"/>
              </a:spcAft>
              <a:buClr>
                <a:schemeClr val="accent1">
                  <a:lumMod val="60000"/>
                  <a:lumOff val="40000"/>
                </a:schemeClr>
              </a:buClr>
              <a:buFont typeface="Wingdings 3" charset="2"/>
              <a:buChar char=""/>
              <a:defRPr/>
            </a:pPr>
            <a:r>
              <a:rPr lang="el-GR" dirty="0" smtClean="0"/>
              <a:t>ΚΟΙΝΩΝΙΚΟΙ ΛΟΓΟΙ</a:t>
            </a:r>
          </a:p>
          <a:p>
            <a:pPr marL="0" indent="0" eaLnBrk="1" fontAlgn="auto" hangingPunct="1">
              <a:spcAft>
                <a:spcPts val="0"/>
              </a:spcAft>
              <a:buClr>
                <a:schemeClr val="accent1">
                  <a:lumMod val="60000"/>
                  <a:lumOff val="40000"/>
                </a:schemeClr>
              </a:buClr>
              <a:buFont typeface="Wingdings 3" charset="2"/>
              <a:buNone/>
              <a:defRPr/>
            </a:pPr>
            <a:r>
              <a:rPr lang="el-GR" dirty="0" smtClean="0"/>
              <a:t>Για </a:t>
            </a:r>
            <a:r>
              <a:rPr lang="el-GR" dirty="0"/>
              <a:t>να διασκεδάσουν</a:t>
            </a:r>
          </a:p>
          <a:p>
            <a:pPr marL="0" indent="0" eaLnBrk="1" fontAlgn="auto" hangingPunct="1">
              <a:spcAft>
                <a:spcPts val="0"/>
              </a:spcAft>
              <a:buClr>
                <a:schemeClr val="accent1">
                  <a:lumMod val="60000"/>
                  <a:lumOff val="40000"/>
                </a:schemeClr>
              </a:buClr>
              <a:buFont typeface="Wingdings 3" charset="2"/>
              <a:buNone/>
              <a:defRPr/>
            </a:pPr>
            <a:r>
              <a:rPr lang="el-GR" dirty="0"/>
              <a:t>Για να χαλαρώσουν και να ενσωματωθούν ευκολότερα στην παρέα</a:t>
            </a:r>
          </a:p>
          <a:p>
            <a:pPr marL="0" indent="0" eaLnBrk="1" fontAlgn="auto" hangingPunct="1">
              <a:spcAft>
                <a:spcPts val="0"/>
              </a:spcAft>
              <a:buClr>
                <a:schemeClr val="accent1">
                  <a:lumMod val="60000"/>
                  <a:lumOff val="40000"/>
                </a:schemeClr>
              </a:buClr>
              <a:buFont typeface="Wingdings 3" charset="2"/>
              <a:buNone/>
              <a:defRPr/>
            </a:pPr>
            <a:r>
              <a:rPr lang="el-GR" dirty="0"/>
              <a:t>Για να μιμηθούν τους ενήλικες</a:t>
            </a:r>
          </a:p>
          <a:p>
            <a:pPr marL="0" indent="0" eaLnBrk="1" fontAlgn="auto" hangingPunct="1">
              <a:spcAft>
                <a:spcPts val="0"/>
              </a:spcAft>
              <a:buClr>
                <a:schemeClr val="accent1">
                  <a:lumMod val="60000"/>
                  <a:lumOff val="40000"/>
                </a:schemeClr>
              </a:buClr>
              <a:buFont typeface="Wingdings 3" charset="2"/>
              <a:buNone/>
              <a:defRPr/>
            </a:pPr>
            <a:r>
              <a:rPr lang="el-GR" dirty="0"/>
              <a:t>Από </a:t>
            </a:r>
            <a:r>
              <a:rPr lang="el-GR" dirty="0" smtClean="0"/>
              <a:t>περιέργεια</a:t>
            </a:r>
          </a:p>
          <a:p>
            <a:pPr marL="0" indent="0" eaLnBrk="1" fontAlgn="auto" hangingPunct="1">
              <a:spcAft>
                <a:spcPts val="0"/>
              </a:spcAft>
              <a:buClr>
                <a:schemeClr val="accent1">
                  <a:lumMod val="60000"/>
                  <a:lumOff val="40000"/>
                </a:schemeClr>
              </a:buClr>
              <a:buFont typeface="Wingdings 3" charset="2"/>
              <a:buNone/>
              <a:defRPr/>
            </a:pPr>
            <a:r>
              <a:rPr lang="el-GR" dirty="0" smtClean="0"/>
              <a:t>Φόβος της απόρριψης ,ότι θα χάσουν ένα φίλο ή ότι θα αποτελέσουν αντικείμενο χλευασμού.</a:t>
            </a:r>
          </a:p>
          <a:p>
            <a:pPr marL="0" indent="0" eaLnBrk="1" fontAlgn="auto" hangingPunct="1">
              <a:spcAft>
                <a:spcPts val="0"/>
              </a:spcAft>
              <a:buClr>
                <a:schemeClr val="accent1">
                  <a:lumMod val="60000"/>
                  <a:lumOff val="40000"/>
                </a:schemeClr>
              </a:buClr>
              <a:buFont typeface="Wingdings 3" charset="2"/>
              <a:buNone/>
              <a:defRPr/>
            </a:pPr>
            <a:endParaRPr lang="el-GR" dirty="0"/>
          </a:p>
          <a:p>
            <a:pPr eaLnBrk="1" fontAlgn="auto" hangingPunct="1">
              <a:spcAft>
                <a:spcPts val="0"/>
              </a:spcAft>
              <a:buClr>
                <a:schemeClr val="accent1">
                  <a:lumMod val="60000"/>
                  <a:lumOff val="40000"/>
                </a:schemeClr>
              </a:buClr>
              <a:buFont typeface="Wingdings 3" charset="2"/>
              <a:buChar char=""/>
              <a:defRPr/>
            </a:pPr>
            <a:endParaRPr lang="en-US" dirty="0"/>
          </a:p>
        </p:txBody>
      </p:sp>
      <p:pic>
        <p:nvPicPr>
          <p:cNvPr id="36867" name="irc_mi" descr="http://3.bp.blogspot.com/-PyXk5bqkdOI/Uw3z1QwTPuI/AAAAAAAAA2I/6xv3jzNitpE/s1600/1794528_401387333331279_1000616641_n.jpg"/>
          <p:cNvPicPr>
            <a:picLocks noChangeAspect="1" noChangeArrowheads="1"/>
          </p:cNvPicPr>
          <p:nvPr/>
        </p:nvPicPr>
        <p:blipFill>
          <a:blip r:embed="rId3"/>
          <a:srcRect/>
          <a:stretch>
            <a:fillRect/>
          </a:stretch>
        </p:blipFill>
        <p:spPr bwMode="auto">
          <a:xfrm>
            <a:off x="668338" y="2895600"/>
            <a:ext cx="3810000" cy="3810000"/>
          </a:xfrm>
          <a:prstGeom prst="rect">
            <a:avLst/>
          </a:prstGeom>
          <a:noFill/>
          <a:ln w="9525">
            <a:noFill/>
            <a:miter lim="800000"/>
            <a:headEnd/>
            <a:tailEnd/>
          </a:ln>
        </p:spPr>
      </p:pic>
    </p:spTree>
  </p:cSld>
  <p:clrMapOvr>
    <a:masterClrMapping/>
  </p:clrMapOvr>
  <p:transition advClick="0" advTm="5000">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grpId="0" nodeType="withEffect">
                                  <p:stCondLst>
                                    <p:cond delay="0"/>
                                  </p:stCondLst>
                                  <p:iterate type="lt">
                                    <p:tmPct val="10000"/>
                                  </p:iterate>
                                  <p:childTnLst>
                                    <p:set>
                                      <p:cBhvr>
                                        <p:cTn id="6" dur="1" fill="hold">
                                          <p:stCondLst>
                                            <p:cond delay="0"/>
                                          </p:stCondLst>
                                        </p:cTn>
                                        <p:tgtEl>
                                          <p:spTgt spid="36865"/>
                                        </p:tgtEl>
                                        <p:attrNameLst>
                                          <p:attrName>style.visibility</p:attrName>
                                        </p:attrNameLst>
                                      </p:cBhvr>
                                      <p:to>
                                        <p:strVal val="visible"/>
                                      </p:to>
                                    </p:set>
                                    <p:animEffect transition="in" filter="fade">
                                      <p:cBhvr>
                                        <p:cTn id="7" dur="1000"/>
                                        <p:tgtEl>
                                          <p:spTgt spid="36865"/>
                                        </p:tgtEl>
                                      </p:cBhvr>
                                    </p:animEffect>
                                    <p:anim calcmode="lin" valueType="num">
                                      <p:cBhvr>
                                        <p:cTn id="8" dur="1000" fill="hold"/>
                                        <p:tgtEl>
                                          <p:spTgt spid="36865"/>
                                        </p:tgtEl>
                                        <p:attrNameLst>
                                          <p:attrName>ppt_x</p:attrName>
                                        </p:attrNameLst>
                                      </p:cBhvr>
                                      <p:tavLst>
                                        <p:tav tm="0">
                                          <p:val>
                                            <p:strVal val="#ppt_x-.1"/>
                                          </p:val>
                                        </p:tav>
                                        <p:tav tm="100000">
                                          <p:val>
                                            <p:strVal val="#ppt_x"/>
                                          </p:val>
                                        </p:tav>
                                      </p:tavLst>
                                    </p:anim>
                                    <p:anim calcmode="lin" valueType="num">
                                      <p:cBhvr>
                                        <p:cTn id="9" dur="1000" fill="hold"/>
                                        <p:tgtEl>
                                          <p:spTgt spid="3686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5"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EC76B5"/>
      </a:hlink>
      <a:folHlink>
        <a:srgbClr val="E8ACCD"/>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 xmlns:thm15="http://schemas.microsoft.com/office/thememl/2012/main" name="Ion" id="{B8441ADB-2E43-4AF7-B97A-BD870242C6A8}" vid="{A207AED3-9ABC-4A18-9978-A59B65688B15}"/>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Template>
  <TotalTime>270</TotalTime>
  <Words>1245</Words>
  <Application>Microsoft Office PowerPoint</Application>
  <PresentationFormat>Custom</PresentationFormat>
  <Paragraphs>108</Paragraphs>
  <Slides>21</Slides>
  <Notes>21</Notes>
  <HiddenSlides>0</HiddenSlides>
  <MMClips>0</MMClips>
  <ScaleCrop>false</ScaleCrop>
  <HeadingPairs>
    <vt:vector size="6" baseType="variant">
      <vt:variant>
        <vt:lpstr>Γραμματοσειρές που χρησιμοποιούνται</vt:lpstr>
      </vt:variant>
      <vt:variant>
        <vt:i4>4</vt:i4>
      </vt:variant>
      <vt:variant>
        <vt:lpstr>Πρότυπο σχεδίασης</vt:lpstr>
      </vt:variant>
      <vt:variant>
        <vt:i4>4</vt:i4>
      </vt:variant>
      <vt:variant>
        <vt:lpstr>Τίτλοι διαφανειών</vt:lpstr>
      </vt:variant>
      <vt:variant>
        <vt:i4>21</vt:i4>
      </vt:variant>
    </vt:vector>
  </HeadingPairs>
  <TitlesOfParts>
    <vt:vector size="29" baseType="lpstr">
      <vt:lpstr>Arial</vt:lpstr>
      <vt:lpstr>Century Gothic</vt:lpstr>
      <vt:lpstr>Wingdings 3</vt:lpstr>
      <vt:lpstr>Calibri</vt:lpstr>
      <vt:lpstr>Ion</vt:lpstr>
      <vt:lpstr>Ion</vt:lpstr>
      <vt:lpstr>Ion</vt:lpstr>
      <vt:lpstr>Ion</vt:lpstr>
      <vt:lpstr>TMHMA B2 Υπεύθυνη καθηγήτρια: Χαραλαμπίδου Ανατολή ΠΕ06</vt:lpstr>
      <vt:lpstr>ΕΘΙΣΜΟΣ ΣΤΟ ΑΛΚΟΟΛ</vt:lpstr>
      <vt:lpstr>ΙΣΤΟΡΙΑ ΤΟΥ ΑΛΚΟΟΛ</vt:lpstr>
      <vt:lpstr>ΑΛΚΟΟΛ ΣΤΗΝ ΑΡΧΑΙΑ ΕΛΛΑΔΑ</vt:lpstr>
      <vt:lpstr>Πώς ξεκίνησε η παραγωγή του αλκοόλ</vt:lpstr>
      <vt:lpstr>Διαφάνεια 6</vt:lpstr>
      <vt:lpstr>ΠΟΤΟΑΠΑΓΟΡΕΥΣΗ (1920-1933)</vt:lpstr>
      <vt:lpstr>Διαφάνεια 8</vt:lpstr>
      <vt:lpstr>ΑΙΤΙΕΣ ΠΟΥ ΩΘΟΥΝ ΤΟΥΣ ΝΕΟΥΣ ΣΤΗΝ ΚΑΤΑΝΑΛΩΣΗ ΑΛΚΟΟΛ</vt:lpstr>
      <vt:lpstr>Διαφάνεια 10</vt:lpstr>
      <vt:lpstr>Διαφάνεια 11</vt:lpstr>
      <vt:lpstr>ΜΙΚΡΗ/ΜΕΤΡΙΑ ΚΑΤΑΝΑΛΩΣΗ ΑΛΚΟΟΛ</vt:lpstr>
      <vt:lpstr>ΕΘΙΣΜΟΣ ΣΤΟ ΑΛΚΟΟΛ </vt:lpstr>
      <vt:lpstr>ΤΟ ΑΛΚΟΟΛ ΒΛΑΠΤΕΙ ΣΟΒΑΡΑ ΤΟΥΣ ΝΕΟΥΣ</vt:lpstr>
      <vt:lpstr>Διαφάνεια 15</vt:lpstr>
      <vt:lpstr>Διαφάνεια 16</vt:lpstr>
      <vt:lpstr>ΑΛΚΟΟΛ ΚΑΙ ΟΔΗΓΗΣΗ</vt:lpstr>
      <vt:lpstr>ΤΡΟΠΟΙ ΓΙΑ ΝΑ ΑΠΟΤΡΑΠΟΥΝ ΟΙ ΝΕΟΙ ΑΠΟ ΤΟΝ ΑΛΚΟΟΛΙΣΜΟ</vt:lpstr>
      <vt:lpstr>Διαφάνεια 19</vt:lpstr>
      <vt:lpstr>Πώς οι νέοι θα κάνουν σωστή χρήση αλκοόλ</vt:lpstr>
      <vt:lpstr>Διαφάνεια 21</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ΕΘΙΣΜΟΣ ΣΤΟ ΑΛΚΟΟΛ</dc:title>
  <dc:creator>Doctor</dc:creator>
  <cp:lastModifiedBy>user</cp:lastModifiedBy>
  <cp:revision>33</cp:revision>
  <dcterms:created xsi:type="dcterms:W3CDTF">2015-03-29T15:32:23Z</dcterms:created>
  <dcterms:modified xsi:type="dcterms:W3CDTF">2015-06-28T09:16:59Z</dcterms:modified>
</cp:coreProperties>
</file>